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6"/>
  </p:notesMasterIdLst>
  <p:sldIdLst>
    <p:sldId id="256" r:id="rId2"/>
    <p:sldId id="510" r:id="rId3"/>
    <p:sldId id="638" r:id="rId4"/>
    <p:sldId id="639" r:id="rId5"/>
    <p:sldId id="640" r:id="rId6"/>
    <p:sldId id="641" r:id="rId7"/>
    <p:sldId id="607" r:id="rId8"/>
    <p:sldId id="642" r:id="rId9"/>
    <p:sldId id="643" r:id="rId10"/>
    <p:sldId id="620" r:id="rId11"/>
    <p:sldId id="623" r:id="rId12"/>
    <p:sldId id="644" r:id="rId13"/>
    <p:sldId id="645" r:id="rId14"/>
    <p:sldId id="646" r:id="rId15"/>
    <p:sldId id="647" r:id="rId16"/>
    <p:sldId id="598" r:id="rId17"/>
    <p:sldId id="599" r:id="rId18"/>
    <p:sldId id="545" r:id="rId19"/>
    <p:sldId id="584" r:id="rId20"/>
    <p:sldId id="585" r:id="rId21"/>
    <p:sldId id="546" r:id="rId22"/>
    <p:sldId id="602" r:id="rId23"/>
    <p:sldId id="600" r:id="rId24"/>
    <p:sldId id="549" r:id="rId25"/>
    <p:sldId id="616" r:id="rId26"/>
    <p:sldId id="617" r:id="rId27"/>
    <p:sldId id="618" r:id="rId28"/>
    <p:sldId id="624" r:id="rId29"/>
    <p:sldId id="625" r:id="rId30"/>
    <p:sldId id="626" r:id="rId31"/>
    <p:sldId id="627" r:id="rId32"/>
    <p:sldId id="605" r:id="rId33"/>
    <p:sldId id="606" r:id="rId34"/>
    <p:sldId id="628" r:id="rId3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FC"/>
    <a:srgbClr val="0000FF"/>
    <a:srgbClr val="FFFFFF"/>
    <a:srgbClr val="4977B0"/>
    <a:srgbClr val="B9819E"/>
    <a:srgbClr val="D0D8E9"/>
    <a:srgbClr val="00FF00"/>
    <a:srgbClr val="CDC08D"/>
    <a:srgbClr val="F0E0A4"/>
    <a:srgbClr val="CE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 autoAdjust="0"/>
    <p:restoredTop sz="88451" autoAdjust="0"/>
  </p:normalViewPr>
  <p:slideViewPr>
    <p:cSldViewPr>
      <p:cViewPr varScale="1">
        <p:scale>
          <a:sx n="130" d="100"/>
          <a:sy n="130" d="100"/>
        </p:scale>
        <p:origin x="1384" y="192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9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oh, you're doing a lab about this, aren't you ;V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counterintuitively, it can actually be </a:t>
            </a:r>
            <a:r>
              <a:rPr lang="en-US" i="1" dirty="0"/>
              <a:t>more complex </a:t>
            </a:r>
            <a:r>
              <a:rPr lang="en-US" i="0" dirty="0"/>
              <a:t>to "do one thing" than to "do all things."</a:t>
            </a:r>
          </a:p>
          <a:p>
            <a:r>
              <a:rPr lang="en-US" i="0" dirty="0"/>
              <a:t>	- but, that </a:t>
            </a:r>
            <a:r>
              <a:rPr lang="en-US" i="1" dirty="0"/>
              <a:t>can</a:t>
            </a:r>
            <a:r>
              <a:rPr lang="en-US" i="0" dirty="0"/>
              <a:t> make your circuits more</a:t>
            </a:r>
            <a:r>
              <a:rPr lang="en-US" b="1" i="0" dirty="0"/>
              <a:t> </a:t>
            </a:r>
            <a:r>
              <a:rPr lang="en-US" b="0" i="0" dirty="0"/>
              <a:t>energy-efficient,</a:t>
            </a:r>
            <a:r>
              <a:rPr lang="en-US" b="1" i="0" dirty="0"/>
              <a:t> </a:t>
            </a:r>
            <a:r>
              <a:rPr lang="en-US" b="0" i="0" dirty="0"/>
              <a:t>so a lot of recent CPU designs include this sort of thing.</a:t>
            </a:r>
          </a:p>
          <a:p>
            <a:r>
              <a:rPr lang="en-US" b="0" i="0" dirty="0"/>
              <a:t>	- look up "clock gating;" basically, you turn off the parts of the CPU that you aren't using at any given time.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muxes</a:t>
            </a:r>
            <a:r>
              <a:rPr lang="en-US" dirty="0"/>
              <a:t> are </a:t>
            </a:r>
            <a:r>
              <a:rPr lang="en-US" i="1" dirty="0"/>
              <a:t>universal</a:t>
            </a:r>
            <a:r>
              <a:rPr lang="en-US" i="1" baseline="0" dirty="0"/>
              <a:t> </a:t>
            </a:r>
            <a:r>
              <a:rPr lang="en-US" i="0" baseline="0" dirty="0"/>
              <a:t>too! you can build any logic gate </a:t>
            </a:r>
            <a:r>
              <a:rPr lang="mr-IN" i="0" baseline="0" dirty="0"/>
              <a:t>–</a:t>
            </a:r>
            <a:r>
              <a:rPr lang="en-US" i="0" baseline="0" dirty="0"/>
              <a:t> and therefore an entire computer </a:t>
            </a:r>
            <a:r>
              <a:rPr lang="mr-IN" i="0" baseline="0" dirty="0"/>
              <a:t>–</a:t>
            </a:r>
            <a:r>
              <a:rPr lang="en-US" i="0" baseline="0" dirty="0"/>
              <a:t> out of </a:t>
            </a:r>
            <a:r>
              <a:rPr lang="en-US" i="0" baseline="0" dirty="0" err="1"/>
              <a:t>muxes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1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…and this would be one of those “multi-bit AND gates”. (which is really multiple AND gates in parallel.)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1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when we get to register files and instruction decoding, these will become useful!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encoding</a:t>
            </a:r>
            <a:r>
              <a:rPr lang="en-US" baseline="0" dirty="0"/>
              <a:t> "</a:t>
            </a:r>
            <a:r>
              <a:rPr lang="en-US" baseline="0" dirty="0" err="1"/>
              <a:t>booleans</a:t>
            </a:r>
            <a:r>
              <a:rPr lang="en-US" baseline="0" dirty="0"/>
              <a:t>" as bits of a number is called a "bitmap" or "</a:t>
            </a:r>
            <a:r>
              <a:rPr lang="en-US" baseline="0" dirty="0" err="1"/>
              <a:t>bitflags</a:t>
            </a:r>
            <a:r>
              <a:rPr lang="en-US" baseline="0" dirty="0"/>
              <a:t>" and is a common way of saving space</a:t>
            </a:r>
          </a:p>
          <a:p>
            <a:r>
              <a:rPr lang="en-US" baseline="0" dirty="0"/>
              <a:t>- much low-level hardware uses </a:t>
            </a:r>
            <a:r>
              <a:rPr lang="en-US" baseline="0" dirty="0" err="1"/>
              <a:t>bitflags</a:t>
            </a:r>
            <a:r>
              <a:rPr lang="en-US" baseline="0" dirty="0"/>
              <a:t> for controlling things, reading inputs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1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why is the output named Y? …….. I don't really know. if someone can find out, that'd be cool.</a:t>
            </a:r>
          </a:p>
          <a:p>
            <a:r>
              <a:rPr lang="en-US" dirty="0"/>
              <a:t>- !A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9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in many non-Java languages, the ! operator can be applied to non-</a:t>
            </a:r>
            <a:r>
              <a:rPr lang="en-US" dirty="0" err="1"/>
              <a:t>booleans</a:t>
            </a:r>
            <a:r>
              <a:rPr lang="en-US" dirty="0"/>
              <a:t>, in which case it implicitly casts the value to a </a:t>
            </a:r>
            <a:r>
              <a:rPr lang="en-US" dirty="0" err="1"/>
              <a:t>boolean</a:t>
            </a:r>
            <a:r>
              <a:rPr lang="en-US" dirty="0"/>
              <a:t> before applying the logical NOT. e.g. in JavaScript, !5 == false, and !0 == true, because for numbers, 0 counts as “false” and non-zero counts as “true.”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2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- to negate, you FLIP THE BITS and then add 1.</a:t>
            </a:r>
          </a:p>
          <a:p>
            <a:r>
              <a:rPr lang="en-US" i="0" baseline="0" dirty="0"/>
              <a:t>	- this NOT operation </a:t>
            </a:r>
            <a:r>
              <a:rPr lang="en-US" i="1" baseline="0" dirty="0"/>
              <a:t>is</a:t>
            </a:r>
            <a:r>
              <a:rPr lang="en-US" i="0" baseline="0" dirty="0"/>
              <a:t> the “flip the bits” operation! I wrote it “flip(x)” before to avoid confusing people with weird symbols.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6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you will see "</a:t>
            </a:r>
            <a:r>
              <a:rPr lang="en-US" dirty="0" err="1"/>
              <a:t>dst</a:t>
            </a:r>
            <a:r>
              <a:rPr lang="en-US" dirty="0"/>
              <a:t>" or "</a:t>
            </a:r>
            <a:r>
              <a:rPr lang="en-US" dirty="0" err="1"/>
              <a:t>dest</a:t>
            </a:r>
            <a:r>
              <a:rPr lang="en-US" dirty="0"/>
              <a:t>" for "destination"</a:t>
            </a:r>
            <a:r>
              <a:rPr lang="en-US" baseline="0" dirty="0"/>
              <a:t> (thing that is changed) and "</a:t>
            </a:r>
            <a:r>
              <a:rPr lang="en-US" baseline="0" dirty="0" err="1"/>
              <a:t>src</a:t>
            </a:r>
            <a:r>
              <a:rPr lang="en-US" baseline="0" dirty="0"/>
              <a:t>" for "source" (where we get the value) in programming all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07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it's logical product cause it looks like multiplication </a:t>
            </a:r>
            <a:r>
              <a:rPr lang="mr-IN" baseline="0" dirty="0"/>
              <a:t>–</a:t>
            </a:r>
            <a:r>
              <a:rPr lang="en-US" baseline="0" dirty="0"/>
              <a:t> anything times 0 is 0, and 1 x 1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1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it's logical sum cause it</a:t>
            </a:r>
            <a:r>
              <a:rPr lang="mr-IN" baseline="0" dirty="0"/>
              <a:t>…</a:t>
            </a:r>
            <a:r>
              <a:rPr lang="en-US" baseline="0" dirty="0"/>
              <a:t> </a:t>
            </a:r>
            <a:r>
              <a:rPr lang="en-US" baseline="0" dirty="0" err="1"/>
              <a:t>kinda</a:t>
            </a:r>
            <a:r>
              <a:rPr lang="en-US" baseline="0" dirty="0"/>
              <a:t> looks like addition, if you squint your eyes.</a:t>
            </a:r>
          </a:p>
          <a:p>
            <a:r>
              <a:rPr lang="en-US" baseline="0" dirty="0"/>
              <a:t>	- 1 + 1 = 1, okay?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so, in </a:t>
            </a:r>
            <a:r>
              <a:rPr lang="en-US" i="1" dirty="0"/>
              <a:t>high-reliability</a:t>
            </a:r>
            <a:r>
              <a:rPr lang="en-US" dirty="0"/>
              <a:t> computing environments (think planes, spacecraft, medical life support), "crashing" is seen as a really bad thing.</a:t>
            </a:r>
          </a:p>
          <a:p>
            <a:r>
              <a:rPr lang="en-US" dirty="0"/>
              <a:t>	- cause you don't want your plane dropping out of the air cause someone added two big numbers.</a:t>
            </a:r>
          </a:p>
          <a:p>
            <a:r>
              <a:rPr lang="en-US" dirty="0"/>
              <a:t>- however, there have been </a:t>
            </a:r>
            <a:r>
              <a:rPr lang="en-US" i="1" dirty="0"/>
              <a:t>multiple</a:t>
            </a:r>
            <a:r>
              <a:rPr lang="en-US" i="0" dirty="0"/>
              <a:t> lives lost due to integer overflow in software controlling these machines. </a:t>
            </a:r>
          </a:p>
          <a:p>
            <a:r>
              <a:rPr lang="en-US" i="0" dirty="0"/>
              <a:t>	- see Therac-25, Toyotas' persistent "unintended acceleration" bugs…</a:t>
            </a:r>
          </a:p>
          <a:p>
            <a:r>
              <a:rPr lang="en-US" i="0" dirty="0"/>
              <a:t>	- so like, maybe crashing and restarting would have saved those lives? </a:t>
            </a:r>
          </a:p>
          <a:p>
            <a:r>
              <a:rPr lang="en-US" i="0" dirty="0"/>
              <a:t>- it's not a black-and-white matter in all cases. but for </a:t>
            </a:r>
            <a:r>
              <a:rPr lang="en-US" b="1" i="0" dirty="0"/>
              <a:t>non-life-critical programs,</a:t>
            </a:r>
            <a:r>
              <a:rPr lang="en-US" i="0" dirty="0"/>
              <a:t> crashing might be the better response.</a:t>
            </a:r>
          </a:p>
          <a:p>
            <a:r>
              <a:rPr lang="en-US" i="0" dirty="0"/>
              <a:t>	- it also points out these bugs to the developers much earlier/during development, instead of lingering as hidden issues for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it's so great, why doesn't MIPS have it?</a:t>
            </a:r>
          </a:p>
          <a:p>
            <a:r>
              <a:rPr lang="en-US" dirty="0"/>
              <a:t>	- the carry register becomes an implicit operand/destination of several instructions, which gets confusing</a:t>
            </a:r>
          </a:p>
          <a:p>
            <a:r>
              <a:rPr lang="en-US" dirty="0"/>
              <a:t>	- it also makes pipelining, superscalar, and out-of-order execution much more complicated.</a:t>
            </a:r>
          </a:p>
          <a:p>
            <a:r>
              <a:rPr lang="en-US" dirty="0"/>
              <a:t>		- if that doesn't make sense to you, that's fine, it's 1541 stuff. but that's the main reason they ditched it in MIPS.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arbitrarily many times! hence the name!</a:t>
            </a:r>
          </a:p>
          <a:p>
            <a:r>
              <a:rPr lang="en-US" dirty="0"/>
              <a:t>- this is common on embedded CPUs where the word size is small enough that many useful numbers are "too big" for one register…</a:t>
            </a:r>
          </a:p>
          <a:p>
            <a:r>
              <a:rPr lang="en-US" dirty="0"/>
              <a:t>- but it also pops up in things like cryptography where you need to deal with e.g. 2048-bit numbers, and no CPU can handle those in one register/instruction.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another way of thinking about it is that overflow occurs if you get a sum that is </a:t>
            </a:r>
            <a:r>
              <a:rPr lang="en-US" b="1" dirty="0"/>
              <a:t>less </a:t>
            </a:r>
            <a:r>
              <a:rPr lang="en-US" b="0" dirty="0"/>
              <a:t>than either of the addends.</a:t>
            </a:r>
            <a:endParaRPr lang="en-US" dirty="0"/>
          </a:p>
          <a:p>
            <a:r>
              <a:rPr lang="en-US" dirty="0"/>
              <a:t>	- </a:t>
            </a:r>
            <a:r>
              <a:rPr lang="en-US" baseline="0" dirty="0"/>
              <a:t>try to prove to yourself that you can't add two numbers and get a sum at least as big as one addend.</a:t>
            </a:r>
          </a:p>
          <a:p>
            <a:r>
              <a:rPr lang="en-US" baseline="0" dirty="0"/>
              <a:t>	- think about the number circle. how "far around" can you get with a single addition?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another way to think of it is:</a:t>
            </a:r>
            <a:r>
              <a:rPr lang="en-US" baseline="0" dirty="0"/>
              <a:t> adding numbers of opposite signs always gives you a number </a:t>
            </a:r>
            <a:r>
              <a:rPr lang="en-US" i="1" baseline="0" dirty="0"/>
              <a:t>closer to 0.</a:t>
            </a:r>
            <a:endParaRPr lang="en-US" i="0" baseline="0" dirty="0"/>
          </a:p>
          <a:p>
            <a:r>
              <a:rPr lang="en-US" i="0" baseline="0" dirty="0"/>
              <a:t>	- adding numbers of the same sign gets you </a:t>
            </a:r>
            <a:r>
              <a:rPr lang="en-US" i="1" baseline="0" dirty="0"/>
              <a:t>further from 0,</a:t>
            </a:r>
            <a:r>
              <a:rPr lang="en-US" i="0" baseline="0" dirty="0"/>
              <a:t> which is where the danger zone lies.</a:t>
            </a:r>
          </a:p>
          <a:p>
            <a:r>
              <a:rPr lang="en-US" i="0" baseline="0" dirty="0"/>
              <a:t>- it's impossible to flip signs twice with a single addition.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6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 dirty="0">
                <a:latin typeface="+mj-lt"/>
              </a:rPr>
              <a:t>Overflow, Multiplexers, and Bitwise Operations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overflow: unsigned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the simplest case.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71601" y="135524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0111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+1100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8301" y="2452718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0011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9701" y="11811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onsolas" charset="0"/>
                <a:ea typeface="Consolas" charset="0"/>
                <a:cs typeface="Consolas" charset="0"/>
              </a:rPr>
              <a:t>1 1 0 0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95601" y="135524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 7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+12</a:t>
            </a: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 3??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71601" y="246130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FA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14800" y="145699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because the result is </a:t>
            </a:r>
            <a:r>
              <a:rPr lang="en-US" sz="2200" i="1" dirty="0"/>
              <a:t>really</a:t>
            </a:r>
            <a:r>
              <a:rPr lang="en-US" sz="2200" dirty="0"/>
              <a:t> 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10011</a:t>
            </a:r>
            <a:r>
              <a:rPr lang="en-US" sz="2200" dirty="0"/>
              <a:t>, but it was truncated to 4 bits, so it wrapped around.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6634" y="3249070"/>
            <a:ext cx="5088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in unsigned addition,</a:t>
            </a:r>
            <a:r>
              <a:rPr lang="en-US" sz="2200" b="1" dirty="0">
                <a:solidFill>
                  <a:srgbClr val="FF0000"/>
                </a:solidFill>
              </a:rPr>
              <a:t> if the MSB has a carry out of 1, </a:t>
            </a:r>
            <a:r>
              <a:rPr lang="en-US" sz="2200" dirty="0">
                <a:solidFill>
                  <a:srgbClr val="FF0000"/>
                </a:solidFill>
              </a:rPr>
              <a:t>an overflow happened.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759FEA-87E1-C046-9543-291E5FC847B6}"/>
              </a:ext>
            </a:extLst>
          </p:cNvPr>
          <p:cNvSpPr/>
          <p:nvPr/>
        </p:nvSpPr>
        <p:spPr>
          <a:xfrm>
            <a:off x="1371601" y="1160810"/>
            <a:ext cx="3429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0B443-653B-8A4B-BF7A-6228B27B6F60}"/>
              </a:ext>
            </a:extLst>
          </p:cNvPr>
          <p:cNvSpPr txBox="1"/>
          <p:nvPr/>
        </p:nvSpPr>
        <p:spPr>
          <a:xfrm>
            <a:off x="3352800" y="435976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this rule doesn't work for signed addition…</a:t>
            </a:r>
          </a:p>
        </p:txBody>
      </p:sp>
    </p:spTree>
    <p:extLst>
      <p:ext uri="{BB962C8B-B14F-4D97-AF65-F5344CB8AC3E}">
        <p14:creationId xmlns:p14="http://schemas.microsoft.com/office/powerpoint/2010/main" val="1101727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0" grpId="0"/>
      <p:bldP spid="42" grpId="0"/>
      <p:bldP spid="44" grpId="0"/>
      <p:bldP spid="46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overflow: signed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this one's more subtle.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" y="1100926"/>
            <a:ext cx="3095822" cy="2978379"/>
            <a:chOff x="6005130" y="1830471"/>
            <a:chExt cx="3095822" cy="2978379"/>
          </a:xfrm>
        </p:grpSpPr>
        <p:grpSp>
          <p:nvGrpSpPr>
            <p:cNvPr id="19" name="Group 18"/>
            <p:cNvGrpSpPr/>
            <p:nvPr/>
          </p:nvGrpSpPr>
          <p:grpSpPr>
            <a:xfrm>
              <a:off x="6005130" y="1830471"/>
              <a:ext cx="3095822" cy="2978379"/>
              <a:chOff x="508489" y="1824453"/>
              <a:chExt cx="3095822" cy="2978379"/>
            </a:xfrm>
          </p:grpSpPr>
          <p:sp>
            <p:nvSpPr>
              <p:cNvPr id="21" name="Pie 20"/>
              <p:cNvSpPr/>
              <p:nvPr/>
            </p:nvSpPr>
            <p:spPr>
              <a:xfrm>
                <a:off x="1068007" y="2234271"/>
                <a:ext cx="2133600" cy="2127761"/>
              </a:xfrm>
              <a:prstGeom prst="pie">
                <a:avLst>
                  <a:gd name="adj1" fmla="val 4557826"/>
                  <a:gd name="adj2" fmla="val 15388099"/>
                </a:avLst>
              </a:prstGeom>
              <a:solidFill>
                <a:srgbClr val="FF9F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62567" y="2225384"/>
                <a:ext cx="2133600" cy="21277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50664" y="1824453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38400" y="189630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2212568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60183" y="2607733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43315" y="3091636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39017" y="355330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71735" y="3948466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6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63591" y="4275596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7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93842" y="434116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-8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58636" y="427517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-7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4828" y="3979332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90611" y="351766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-5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8489" y="30657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-4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90610" y="259433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-3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0270" y="2176102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04362" y="1906699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-1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626008" y="3288745"/>
              <a:ext cx="240377" cy="1040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rc 48"/>
          <p:cNvSpPr/>
          <p:nvPr/>
        </p:nvSpPr>
        <p:spPr>
          <a:xfrm>
            <a:off x="743315" y="1612977"/>
            <a:ext cx="1920240" cy="1920240"/>
          </a:xfrm>
          <a:prstGeom prst="arc">
            <a:avLst>
              <a:gd name="adj1" fmla="val 2315081"/>
              <a:gd name="adj2" fmla="val 693009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776780" y="1571478"/>
            <a:ext cx="1828800" cy="1828800"/>
          </a:xfrm>
          <a:prstGeom prst="arc">
            <a:avLst>
              <a:gd name="adj1" fmla="val 2315081"/>
              <a:gd name="adj2" fmla="val 6864638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025510" y="1262995"/>
            <a:ext cx="3095822" cy="2978379"/>
            <a:chOff x="6005130" y="1830471"/>
            <a:chExt cx="3095822" cy="2978379"/>
          </a:xfrm>
        </p:grpSpPr>
        <p:grpSp>
          <p:nvGrpSpPr>
            <p:cNvPr id="52" name="Group 51"/>
            <p:cNvGrpSpPr/>
            <p:nvPr/>
          </p:nvGrpSpPr>
          <p:grpSpPr>
            <a:xfrm>
              <a:off x="6005130" y="1830471"/>
              <a:ext cx="3095822" cy="2978379"/>
              <a:chOff x="508489" y="1824453"/>
              <a:chExt cx="3095822" cy="2978379"/>
            </a:xfrm>
          </p:grpSpPr>
          <p:sp>
            <p:nvSpPr>
              <p:cNvPr id="54" name="Pie 53"/>
              <p:cNvSpPr/>
              <p:nvPr/>
            </p:nvSpPr>
            <p:spPr>
              <a:xfrm>
                <a:off x="1068007" y="2234271"/>
                <a:ext cx="2133600" cy="2127761"/>
              </a:xfrm>
              <a:prstGeom prst="pie">
                <a:avLst>
                  <a:gd name="adj1" fmla="val 4557826"/>
                  <a:gd name="adj2" fmla="val 15388099"/>
                </a:avLst>
              </a:prstGeom>
              <a:solidFill>
                <a:srgbClr val="FF9F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62567" y="2225384"/>
                <a:ext cx="2133600" cy="21277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950664" y="1824453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438400" y="189630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1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895600" y="2212568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2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60183" y="2607733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3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243315" y="3091636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4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139017" y="355330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5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1735" y="3948466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6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463591" y="4275596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onsolas" charset="0"/>
                    <a:ea typeface="Consolas" charset="0"/>
                    <a:cs typeface="Consolas" charset="0"/>
                  </a:rPr>
                  <a:t>7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893842" y="434116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-8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358636" y="427517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-7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74828" y="3979332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-6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0611" y="351766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08489" y="30657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-4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90610" y="259433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-3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60270" y="2176102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-2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404362" y="1906699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onsolas" charset="0"/>
                    <a:ea typeface="Consolas" charset="0"/>
                    <a:cs typeface="Consolas" charset="0"/>
                  </a:rPr>
                  <a:t>-1</a:t>
                </a: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7626008" y="3288745"/>
              <a:ext cx="240377" cy="1040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Arc 71"/>
          <p:cNvSpPr/>
          <p:nvPr/>
        </p:nvSpPr>
        <p:spPr>
          <a:xfrm>
            <a:off x="6692625" y="1775046"/>
            <a:ext cx="1920240" cy="1920240"/>
          </a:xfrm>
          <a:prstGeom prst="arc">
            <a:avLst>
              <a:gd name="adj1" fmla="val 14654800"/>
              <a:gd name="adj2" fmla="val 6966882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77018" y="952500"/>
            <a:ext cx="3011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what are the two ways to cross the line?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49919" y="1785671"/>
            <a:ext cx="296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</a:t>
            </a:r>
            <a:r>
              <a:rPr lang="en-US" sz="2200" dirty="0"/>
              <a:t>add two positives, get a negative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8613" y="2518672"/>
            <a:ext cx="286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</a:t>
            </a:r>
            <a:r>
              <a:rPr lang="en-US" sz="2200" dirty="0"/>
              <a:t> add two negatives, get a positive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56746" y="3366989"/>
            <a:ext cx="3743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if we add numbers of </a:t>
            </a:r>
            <a:r>
              <a:rPr lang="en-US" sz="2200" i="1" dirty="0"/>
              <a:t>opposite</a:t>
            </a:r>
            <a:r>
              <a:rPr lang="en-US" sz="2200" dirty="0"/>
              <a:t> signs, it's impossible to cross the line.</a:t>
            </a:r>
          </a:p>
        </p:txBody>
      </p:sp>
      <p:sp>
        <p:nvSpPr>
          <p:cNvPr id="81" name="Arc 80"/>
          <p:cNvSpPr/>
          <p:nvPr/>
        </p:nvSpPr>
        <p:spPr>
          <a:xfrm>
            <a:off x="743315" y="1588229"/>
            <a:ext cx="1920240" cy="1920240"/>
          </a:xfrm>
          <a:prstGeom prst="arc">
            <a:avLst>
              <a:gd name="adj1" fmla="val 13477010"/>
              <a:gd name="adj2" fmla="val 18909191"/>
            </a:avLst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>
            <a:off x="785985" y="1717460"/>
            <a:ext cx="1828800" cy="1828800"/>
          </a:xfrm>
          <a:prstGeom prst="arc">
            <a:avLst>
              <a:gd name="adj1" fmla="val 13519992"/>
              <a:gd name="adj2" fmla="val 18561541"/>
            </a:avLst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287761" y="813256"/>
            <a:ext cx="270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is this possible?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47559" y="4152437"/>
            <a:ext cx="3048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no.</a:t>
            </a:r>
            <a:r>
              <a:rPr lang="en-US" sz="2200" b="1" dirty="0"/>
              <a:t> </a:t>
            </a:r>
            <a:r>
              <a:rPr lang="en-US" sz="2200" dirty="0"/>
              <a:t>the largest positive is 7; the furthest we could get is 6.</a:t>
            </a:r>
            <a:endParaRPr lang="en-US" sz="2200" i="1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028267" y="576706"/>
            <a:ext cx="0" cy="4829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ultiply 7"/>
          <p:cNvSpPr/>
          <p:nvPr/>
        </p:nvSpPr>
        <p:spPr>
          <a:xfrm>
            <a:off x="5892043" y="1152135"/>
            <a:ext cx="3505200" cy="3204374"/>
          </a:xfrm>
          <a:prstGeom prst="mathMultiply">
            <a:avLst>
              <a:gd name="adj1" fmla="val 2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2851" y="4454949"/>
            <a:ext cx="5996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in signed addition, overflow occurs if we add two numbers of the </a:t>
            </a:r>
            <a:r>
              <a:rPr lang="en-US" sz="2200" b="1" dirty="0">
                <a:solidFill>
                  <a:srgbClr val="FF0000"/>
                </a:solidFill>
              </a:rPr>
              <a:t>same sign </a:t>
            </a:r>
            <a:r>
              <a:rPr lang="en-US" sz="2200" dirty="0">
                <a:solidFill>
                  <a:srgbClr val="FF0000"/>
                </a:solidFill>
              </a:rPr>
              <a:t>and get the </a:t>
            </a:r>
            <a:r>
              <a:rPr lang="en-US" sz="2200" b="1" dirty="0">
                <a:solidFill>
                  <a:srgbClr val="FF0000"/>
                </a:solidFill>
              </a:rPr>
              <a:t>opposite sign.</a:t>
            </a:r>
          </a:p>
        </p:txBody>
      </p:sp>
    </p:spTree>
    <p:extLst>
      <p:ext uri="{BB962C8B-B14F-4D97-AF65-F5344CB8AC3E}">
        <p14:creationId xmlns:p14="http://schemas.microsoft.com/office/powerpoint/2010/main" val="809245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72" grpId="0" animBg="1"/>
      <p:bldP spid="75" grpId="0"/>
      <p:bldP spid="76" grpId="0"/>
      <p:bldP spid="77" grpId="0"/>
      <p:bldP spid="78" grpId="0"/>
      <p:bldP spid="81" grpId="0" animBg="1"/>
      <p:bldP spid="82" grpId="0" animBg="1"/>
      <p:bldP spid="84" grpId="0"/>
      <p:bldP spid="85" grpId="0"/>
      <p:bldP spid="8" grpId="0" animBg="1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overflow: signed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signed subtraction is really signed </a:t>
            </a:r>
            <a:r>
              <a:rPr lang="en-US" i="1" dirty="0"/>
              <a:t>addition</a:t>
            </a:r>
            <a:r>
              <a:rPr lang="en-US" dirty="0"/>
              <a:t>, so the same rule applies.</a:t>
            </a:r>
          </a:p>
          <a:p>
            <a:pPr lvl="1"/>
            <a:r>
              <a:rPr lang="en-US" dirty="0"/>
              <a:t>you apply the rule </a:t>
            </a:r>
            <a:r>
              <a:rPr lang="en-US" b="1" i="1" dirty="0">
                <a:solidFill>
                  <a:srgbClr val="FF0000"/>
                </a:solidFill>
              </a:rPr>
              <a:t>after</a:t>
            </a:r>
            <a:r>
              <a:rPr lang="en-US" b="1" dirty="0">
                <a:solidFill>
                  <a:srgbClr val="FF0000"/>
                </a:solidFill>
              </a:rPr>
              <a:t> doing the negation, though.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117600" y="2184827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111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sz="3600" b="1" u="sng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100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84300" y="328230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011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27300" y="2184827"/>
            <a:ext cx="10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7</a:t>
            </a:r>
          </a:p>
          <a:p>
            <a:pPr algn="r"/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+-4</a:t>
            </a:r>
          </a:p>
          <a:p>
            <a:pPr algn="r"/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2000" y="1584027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7-4 = 7+(-4)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88999" y="3883104"/>
            <a:ext cx="3009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addends have </a:t>
            </a:r>
            <a:r>
              <a:rPr lang="en-US" sz="2200" b="1" dirty="0"/>
              <a:t>opposite signs</a:t>
            </a:r>
            <a:r>
              <a:rPr lang="en-US" sz="2200" dirty="0"/>
              <a:t>, so no overflow possible.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D237F-9979-1F46-8A54-D4D21CEC2F7D}"/>
              </a:ext>
            </a:extLst>
          </p:cNvPr>
          <p:cNvSpPr txBox="1"/>
          <p:nvPr/>
        </p:nvSpPr>
        <p:spPr>
          <a:xfrm>
            <a:off x="5078822" y="2184827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111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sz="3600" b="1" u="sng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7A543-7BF0-234F-A4AC-FD19A8AC2800}"/>
              </a:ext>
            </a:extLst>
          </p:cNvPr>
          <p:cNvSpPr txBox="1"/>
          <p:nvPr/>
        </p:nvSpPr>
        <p:spPr>
          <a:xfrm>
            <a:off x="5345522" y="328230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265C9-B959-0741-949D-305F6BC33980}"/>
              </a:ext>
            </a:extLst>
          </p:cNvPr>
          <p:cNvSpPr txBox="1"/>
          <p:nvPr/>
        </p:nvSpPr>
        <p:spPr>
          <a:xfrm>
            <a:off x="6488522" y="2184827"/>
            <a:ext cx="10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7</a:t>
            </a:r>
          </a:p>
          <a:p>
            <a:pPr algn="r"/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+4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6E84F-97C4-7D41-98DC-C8923E1AAED8}"/>
              </a:ext>
            </a:extLst>
          </p:cNvPr>
          <p:cNvSpPr txBox="1"/>
          <p:nvPr/>
        </p:nvSpPr>
        <p:spPr>
          <a:xfrm>
            <a:off x="4723222" y="1584027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7-(-4) = 7+4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52E0F-5457-3B4F-83F0-6540E5C86856}"/>
              </a:ext>
            </a:extLst>
          </p:cNvPr>
          <p:cNvSpPr txBox="1"/>
          <p:nvPr/>
        </p:nvSpPr>
        <p:spPr>
          <a:xfrm>
            <a:off x="4850221" y="3883104"/>
            <a:ext cx="3009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addends have </a:t>
            </a:r>
            <a:r>
              <a:rPr lang="en-US" sz="2200" b="1" dirty="0"/>
              <a:t>same signs</a:t>
            </a:r>
            <a:r>
              <a:rPr lang="en-US" sz="2200" dirty="0"/>
              <a:t>, </a:t>
            </a:r>
            <a:r>
              <a:rPr lang="en-US" sz="2200" i="1" dirty="0"/>
              <a:t>and</a:t>
            </a:r>
            <a:r>
              <a:rPr lang="en-US" sz="2200" dirty="0"/>
              <a:t> sum's sign </a:t>
            </a:r>
            <a:r>
              <a:rPr lang="en-US" sz="2200" b="1" dirty="0"/>
              <a:t>differs: </a:t>
            </a:r>
            <a:r>
              <a:rPr lang="en-US" sz="2200" b="1" dirty="0">
                <a:solidFill>
                  <a:srgbClr val="FF0000"/>
                </a:solidFill>
              </a:rPr>
              <a:t>overflow!</a:t>
            </a:r>
          </a:p>
        </p:txBody>
      </p:sp>
    </p:spTree>
    <p:extLst>
      <p:ext uri="{BB962C8B-B14F-4D97-AF65-F5344CB8AC3E}">
        <p14:creationId xmlns:p14="http://schemas.microsoft.com/office/powerpoint/2010/main" val="141908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9" grpId="0"/>
      <p:bldP spid="80" grpId="0"/>
      <p:bldP spid="83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06D55D-537E-D54C-BF51-A8D27C7A0ADF}"/>
              </a:ext>
            </a:extLst>
          </p:cNvPr>
          <p:cNvSpPr/>
          <p:nvPr/>
        </p:nvSpPr>
        <p:spPr>
          <a:xfrm>
            <a:off x="943455" y="2232254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Consolas" charset="0"/>
                <a:ea typeface="Consolas" charset="0"/>
                <a:cs typeface="Consolas" charset="0"/>
              </a:rPr>
              <a:t>1 1 1 0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overflow: unsigned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96511"/>
          </a:xfrm>
        </p:spPr>
        <p:txBody>
          <a:bodyPr>
            <a:normAutofit/>
          </a:bodyPr>
          <a:lstStyle/>
          <a:p>
            <a:r>
              <a:rPr lang="en-US" dirty="0"/>
              <a:t>remember: the </a:t>
            </a:r>
            <a:r>
              <a:rPr lang="en-US" b="1" dirty="0"/>
              <a:t>two’s complement of a number behaves like its negative… </a:t>
            </a:r>
            <a:r>
              <a:rPr lang="en-US" dirty="0"/>
              <a:t>and amazingly, this also works for unsigned numbers!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6201" y="4203237"/>
            <a:ext cx="4800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because of the number circle, there are </a:t>
            </a:r>
            <a:r>
              <a:rPr lang="en-US" sz="2200" b="1" dirty="0"/>
              <a:t>two ways </a:t>
            </a:r>
            <a:r>
              <a:rPr lang="en-US" sz="2200" dirty="0"/>
              <a:t>to get to 9 from 14.</a:t>
            </a:r>
            <a:endParaRPr lang="en-US" sz="2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877467" y="2435187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1110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+1011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44167" y="352007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1001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38738" y="1257025"/>
            <a:ext cx="641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14-5 = 14+(~5+1) = 14+11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C7682B-BA34-3849-AD93-B49EA169F9B6}"/>
              </a:ext>
            </a:extLst>
          </p:cNvPr>
          <p:cNvSpPr/>
          <p:nvPr/>
        </p:nvSpPr>
        <p:spPr>
          <a:xfrm>
            <a:off x="905223" y="2253006"/>
            <a:ext cx="343424" cy="331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109FFE-EA49-9141-8114-EDB31859C9C6}"/>
              </a:ext>
            </a:extLst>
          </p:cNvPr>
          <p:cNvSpPr txBox="1"/>
          <p:nvPr/>
        </p:nvSpPr>
        <p:spPr>
          <a:xfrm>
            <a:off x="2648534" y="2441083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14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+11</a:t>
            </a:r>
            <a:endParaRPr lang="en-US" sz="3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 9</a:t>
            </a:r>
            <a:endParaRPr lang="en-US" sz="3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0C212-0F19-5142-B1E0-0CFEC7626388}"/>
              </a:ext>
            </a:extLst>
          </p:cNvPr>
          <p:cNvSpPr txBox="1"/>
          <p:nvPr/>
        </p:nvSpPr>
        <p:spPr>
          <a:xfrm>
            <a:off x="4876800" y="216656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wait – </a:t>
            </a:r>
            <a:r>
              <a:rPr lang="en-US" sz="2200" b="1" dirty="0"/>
              <a:t>the MSB's carry out is 1. isn't that overflow?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19DB3-CCF1-9046-90FB-547BD140FE39}"/>
              </a:ext>
            </a:extLst>
          </p:cNvPr>
          <p:cNvSpPr txBox="1"/>
          <p:nvPr/>
        </p:nvSpPr>
        <p:spPr>
          <a:xfrm>
            <a:off x="4876800" y="3197304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for unsigned </a:t>
            </a:r>
            <a:r>
              <a:rPr lang="en-US" sz="2200" i="1" dirty="0">
                <a:solidFill>
                  <a:srgbClr val="FF0000"/>
                </a:solidFill>
              </a:rPr>
              <a:t>subtraction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b="1" dirty="0">
                <a:solidFill>
                  <a:srgbClr val="FF0000"/>
                </a:solidFill>
              </a:rPr>
              <a:t>overflow occurs when the MSB's carry out is </a:t>
            </a:r>
            <a:r>
              <a:rPr lang="en-US" sz="2200" b="1" i="1" dirty="0">
                <a:solidFill>
                  <a:srgbClr val="FF0000"/>
                </a:solidFill>
              </a:rPr>
              <a:t>0, </a:t>
            </a:r>
            <a:r>
              <a:rPr lang="en-US" sz="2200" b="1" dirty="0">
                <a:solidFill>
                  <a:srgbClr val="FF0000"/>
                </a:solidFill>
              </a:rPr>
              <a:t>not 1.</a:t>
            </a:r>
          </a:p>
        </p:txBody>
      </p:sp>
    </p:spTree>
    <p:extLst>
      <p:ext uri="{BB962C8B-B14F-4D97-AF65-F5344CB8AC3E}">
        <p14:creationId xmlns:p14="http://schemas.microsoft.com/office/powerpoint/2010/main" val="1616966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3" grpId="0"/>
      <p:bldP spid="89" grpId="0"/>
      <p:bldP spid="90" grpId="0"/>
      <p:bldP spid="92" grpId="0"/>
      <p:bldP spid="16" grpId="0" animBg="1"/>
      <p:bldP spid="18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93A6-C358-7E4D-A9CC-E18F6761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“Summing” it all up </a:t>
            </a:r>
            <a:r>
              <a:rPr lang="en-US" sz="1100" dirty="0"/>
              <a:t>(ha ha ha ha ha oh god I’m sorry)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FED9-EAB4-4946-A4E0-414702F8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b="1" dirty="0"/>
              <a:t>all four operations, </a:t>
            </a:r>
            <a:r>
              <a:rPr lang="en-US" b="1" dirty="0">
                <a:solidFill>
                  <a:srgbClr val="FF0000"/>
                </a:solidFill>
              </a:rPr>
              <a:t>an overflow occurred </a:t>
            </a:r>
            <a:r>
              <a:rPr lang="en-US" b="1" dirty="0"/>
              <a:t>if…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DFB57-7532-9C4E-BFCB-EA2543A7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2F039-5CC3-6448-AC3E-B3208962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CC8FF4-CF1F-FB44-AD98-F9BB3A54B46A}"/>
              </a:ext>
            </a:extLst>
          </p:cNvPr>
          <p:cNvGraphicFramePr>
            <a:graphicFrameLocks noGrp="1"/>
          </p:cNvGraphicFramePr>
          <p:nvPr/>
        </p:nvGraphicFramePr>
        <p:xfrm>
          <a:off x="483527" y="1074420"/>
          <a:ext cx="8203273" cy="28346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593">
                  <a:extLst>
                    <a:ext uri="{9D8B030D-6E8A-4147-A177-3AD203B41FA5}">
                      <a16:colId xmlns:a16="http://schemas.microsoft.com/office/drawing/2014/main" val="3129694045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398450366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962149144"/>
                    </a:ext>
                  </a:extLst>
                </a:gridCol>
              </a:tblGrid>
              <a:tr h="41909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607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Unsigned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0342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099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422018-DB58-BC40-9DF0-92BA99827455}"/>
              </a:ext>
            </a:extLst>
          </p:cNvPr>
          <p:cNvSpPr txBox="1"/>
          <p:nvPr/>
        </p:nvSpPr>
        <p:spPr>
          <a:xfrm>
            <a:off x="2326866" y="1714500"/>
            <a:ext cx="286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MSB’s carry-out is </a:t>
            </a:r>
            <a:r>
              <a:rPr lang="en-US" sz="2400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A41DF-7B65-EF44-A96B-0FE627005D7C}"/>
              </a:ext>
            </a:extLst>
          </p:cNvPr>
          <p:cNvSpPr txBox="1"/>
          <p:nvPr/>
        </p:nvSpPr>
        <p:spPr>
          <a:xfrm>
            <a:off x="5628147" y="1714500"/>
            <a:ext cx="286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MSB’s carry-out is </a:t>
            </a:r>
            <a:r>
              <a:rPr lang="en-US" sz="2400" b="1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B8F9D-9B34-DE40-94E8-F9D7B87E6A43}"/>
              </a:ext>
            </a:extLst>
          </p:cNvPr>
          <p:cNvSpPr txBox="1"/>
          <p:nvPr/>
        </p:nvSpPr>
        <p:spPr>
          <a:xfrm>
            <a:off x="2174581" y="2571572"/>
            <a:ext cx="3102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same</a:t>
            </a:r>
            <a:r>
              <a:rPr lang="en-US" sz="2400" dirty="0"/>
              <a:t> sign inputs, </a:t>
            </a:r>
            <a:r>
              <a:rPr lang="en-US" sz="2400" b="1" dirty="0"/>
              <a:t>opposite</a:t>
            </a:r>
            <a:r>
              <a:rPr lang="en-US" sz="2400" dirty="0"/>
              <a:t> sign output </a:t>
            </a:r>
            <a:r>
              <a:rPr lang="en-US" sz="1800" dirty="0"/>
              <a:t>(e.g. </a:t>
            </a:r>
            <a:r>
              <a:rPr lang="en-US" sz="1800" dirty="0" err="1"/>
              <a:t>pos</a:t>
            </a:r>
            <a:r>
              <a:rPr lang="en-US" sz="1800" dirty="0"/>
              <a:t> + </a:t>
            </a:r>
            <a:r>
              <a:rPr lang="en-US" sz="1800" dirty="0" err="1"/>
              <a:t>pos</a:t>
            </a:r>
            <a:r>
              <a:rPr lang="en-US" sz="1800" dirty="0"/>
              <a:t> = neg)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6A53E-9A0A-194C-9634-9578A3AFE15A}"/>
              </a:ext>
            </a:extLst>
          </p:cNvPr>
          <p:cNvSpPr txBox="1"/>
          <p:nvPr/>
        </p:nvSpPr>
        <p:spPr>
          <a:xfrm>
            <a:off x="5511519" y="2571571"/>
            <a:ext cx="310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same as addition, but check </a:t>
            </a:r>
            <a:r>
              <a:rPr lang="en-US" sz="2400" b="1" dirty="0"/>
              <a:t>after </a:t>
            </a:r>
            <a:r>
              <a:rPr lang="en-US" sz="2400" dirty="0"/>
              <a:t>negating second input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845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439C-3E7E-5343-7F91-CAF95EA2D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Detecting overflow in hardware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79929-831B-91A9-4524-3F17F77E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13D09-30C9-2ED1-A8CF-FCE6FB17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97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381707" y="633289"/>
            <a:ext cx="2495470" cy="873179"/>
            <a:chOff x="6381707" y="633289"/>
            <a:chExt cx="2495470" cy="873179"/>
          </a:xfrm>
        </p:grpSpPr>
        <p:sp>
          <p:nvSpPr>
            <p:cNvPr id="33" name="TextBox 32"/>
            <p:cNvSpPr txBox="1"/>
            <p:nvPr/>
          </p:nvSpPr>
          <p:spPr>
            <a:xfrm>
              <a:off x="6381707" y="633289"/>
              <a:ext cx="2495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MSB carry-out</a:t>
              </a:r>
              <a:endParaRPr lang="en-US" sz="24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634205" y="1088013"/>
              <a:ext cx="0" cy="41845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unsigned overflow in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5778803" cy="4801659"/>
          </a:xfrm>
        </p:spPr>
        <p:txBody>
          <a:bodyPr/>
          <a:lstStyle/>
          <a:p>
            <a:r>
              <a:rPr lang="en-US" dirty="0"/>
              <a:t>how did we detect </a:t>
            </a:r>
            <a:r>
              <a:rPr lang="en-US" b="1" dirty="0"/>
              <a:t>unsigned</a:t>
            </a:r>
            <a:r>
              <a:rPr lang="en-US" dirty="0"/>
              <a:t> overflow?</a:t>
            </a:r>
          </a:p>
          <a:p>
            <a:pPr lvl="1"/>
            <a:r>
              <a:rPr lang="en-US" dirty="0"/>
              <a:t>we can </a:t>
            </a:r>
            <a:r>
              <a:rPr lang="en-US" b="1" dirty="0"/>
              <a:t>look at the MSB's carry-out.</a:t>
            </a:r>
          </a:p>
          <a:p>
            <a:r>
              <a:rPr lang="en-US" dirty="0"/>
              <a:t>when adding, if it's 1, it's an overflow.</a:t>
            </a:r>
          </a:p>
          <a:p>
            <a:r>
              <a:rPr lang="en-US" dirty="0"/>
              <a:t>when subtracting, if it's </a:t>
            </a:r>
            <a:r>
              <a:rPr lang="en-US" i="1" dirty="0"/>
              <a:t>0,</a:t>
            </a:r>
            <a:r>
              <a:rPr lang="en-US" dirty="0"/>
              <a:t> it's an overflow.</a:t>
            </a:r>
          </a:p>
          <a:p>
            <a:pPr lvl="1"/>
            <a:r>
              <a:rPr lang="en-US" dirty="0"/>
              <a:t>which interpretation is it? well, we'd have to </a:t>
            </a:r>
            <a:r>
              <a:rPr lang="en-US" b="1" dirty="0"/>
              <a:t>make a decision…</a:t>
            </a:r>
          </a:p>
          <a:p>
            <a:pPr lvl="1"/>
            <a:r>
              <a:rPr lang="en-US" dirty="0"/>
              <a:t>which we'll learn about shortly!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248400" y="3750967"/>
            <a:ext cx="3191272" cy="1340847"/>
            <a:chOff x="5664156" y="3414426"/>
            <a:chExt cx="3191272" cy="1340847"/>
          </a:xfrm>
        </p:grpSpPr>
        <p:sp>
          <p:nvSpPr>
            <p:cNvPr id="7" name="Rectangle 6"/>
            <p:cNvSpPr/>
            <p:nvPr/>
          </p:nvSpPr>
          <p:spPr>
            <a:xfrm>
              <a:off x="6624148" y="3832881"/>
              <a:ext cx="896689" cy="896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</a:rPr>
                <a:t>+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175804" y="4041692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175804" y="4519926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520837" y="4281225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072492" y="3414426"/>
              <a:ext cx="0" cy="4184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664156" y="4293608"/>
              <a:ext cx="60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r>
                <a:rPr lang="en-US" sz="2400" b="1" baseline="-25000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4156" y="3812313"/>
              <a:ext cx="605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baseline="-25000" dirty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1341" y="4061998"/>
              <a:ext cx="884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  <a:r>
                <a:rPr lang="en-US" sz="2400" b="1" baseline="-25000" dirty="0"/>
                <a:t>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8400" y="2419490"/>
            <a:ext cx="3191272" cy="1340847"/>
            <a:chOff x="5664156" y="3414426"/>
            <a:chExt cx="3191272" cy="1340847"/>
          </a:xfrm>
        </p:grpSpPr>
        <p:sp>
          <p:nvSpPr>
            <p:cNvPr id="16" name="Rectangle 15"/>
            <p:cNvSpPr/>
            <p:nvPr/>
          </p:nvSpPr>
          <p:spPr>
            <a:xfrm>
              <a:off x="6624148" y="3832881"/>
              <a:ext cx="896689" cy="896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</a:rPr>
                <a:t>+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175804" y="4041692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175804" y="4519926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20837" y="4281225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072492" y="3414426"/>
              <a:ext cx="0" cy="4184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64156" y="4293608"/>
              <a:ext cx="60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r>
                <a:rPr lang="en-US" sz="2400" b="1" baseline="-250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4156" y="3812313"/>
              <a:ext cx="605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baseline="-25000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71341" y="4061998"/>
              <a:ext cx="884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  <a:r>
                <a:rPr lang="en-US" sz="2400" b="1" baseline="-25000" dirty="0"/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48400" y="1485900"/>
            <a:ext cx="3191272" cy="942960"/>
            <a:chOff x="5664156" y="3812313"/>
            <a:chExt cx="3191272" cy="942960"/>
          </a:xfrm>
        </p:grpSpPr>
        <p:sp>
          <p:nvSpPr>
            <p:cNvPr id="25" name="Rectangle 24"/>
            <p:cNvSpPr/>
            <p:nvPr/>
          </p:nvSpPr>
          <p:spPr>
            <a:xfrm>
              <a:off x="6624148" y="3832881"/>
              <a:ext cx="896689" cy="896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</a:rPr>
                <a:t>+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175804" y="4041692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75804" y="4519926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520837" y="4281225"/>
              <a:ext cx="4483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664156" y="4293608"/>
              <a:ext cx="60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r>
                <a:rPr lang="en-US" sz="2400" b="1" baseline="-250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64156" y="3812313"/>
              <a:ext cx="605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baseline="-250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71341" y="4061998"/>
              <a:ext cx="884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  <a:r>
                <a:rPr lang="en-US" sz="2400" b="1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202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signed overflow in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6049958" cy="1219199"/>
          </a:xfrm>
        </p:spPr>
        <p:txBody>
          <a:bodyPr>
            <a:normAutofit/>
          </a:bodyPr>
          <a:lstStyle/>
          <a:p>
            <a:r>
              <a:rPr lang="en-US" dirty="0"/>
              <a:t>how did we detect </a:t>
            </a:r>
            <a:r>
              <a:rPr lang="en-US" b="1" dirty="0"/>
              <a:t>signed </a:t>
            </a:r>
            <a:r>
              <a:rPr lang="en-US" dirty="0"/>
              <a:t>overflow?</a:t>
            </a:r>
          </a:p>
          <a:p>
            <a:pPr lvl="1"/>
            <a:r>
              <a:rPr lang="en-US" b="1" dirty="0"/>
              <a:t>same </a:t>
            </a:r>
            <a:r>
              <a:rPr lang="en-US" dirty="0"/>
              <a:t>input signs; </a:t>
            </a:r>
            <a:r>
              <a:rPr lang="en-US" b="1" dirty="0"/>
              <a:t>different </a:t>
            </a:r>
            <a:r>
              <a:rPr lang="en-US" dirty="0"/>
              <a:t>output sign.</a:t>
            </a:r>
          </a:p>
          <a:p>
            <a:r>
              <a:rPr lang="en-US" dirty="0"/>
              <a:t>that feels truth-table-y.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781800" y="567290"/>
          <a:ext cx="2115366" cy="4704588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52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5288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528945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48006" marR="48006" marT="48006" marB="48006">
                    <a:solidFill>
                      <a:srgbClr val="497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362562" y="55035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baseline="-25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8766" y="549479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baseline="-25000" dirty="0">
                <a:solidFill>
                  <a:schemeClr val="bg1"/>
                </a:solidFill>
              </a:rPr>
              <a:t>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77309" y="545245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62562" y="109354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2562" y="164472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62562" y="214677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2562" y="267387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09224" y="109354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9224" y="164472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09224" y="214677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09224" y="267387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nsolas" charset="0"/>
                <a:ea typeface="Consolas" charset="0"/>
                <a:cs typeface="Consolas" charset="0"/>
              </a:rPr>
              <a:t>1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42831" y="109307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42831" y="164424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42831" y="214630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42831" y="2673393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62562" y="31974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62562" y="374862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62562" y="425067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62562" y="476559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09224" y="31974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9224" y="374862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09224" y="425067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09224" y="476559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nsolas" charset="0"/>
                <a:ea typeface="Consolas" charset="0"/>
                <a:cs typeface="Consolas" charset="0"/>
              </a:rPr>
              <a:t>1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7886" y="54220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baseline="-25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54918" y="10916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4918" y="164283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4918" y="214489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54918" y="2671983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54918" y="319555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54918" y="374673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54918" y="424878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4918" y="476370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41424" y="322169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41424" y="374878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41424" y="426165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50381" y="475247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02013" y="1866900"/>
            <a:ext cx="5329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the input signs </a:t>
            </a:r>
            <a:r>
              <a:rPr lang="en-US" sz="2200" b="1" dirty="0"/>
              <a:t>differ</a:t>
            </a:r>
            <a:r>
              <a:rPr lang="en-US" sz="2200" dirty="0"/>
              <a:t>, we </a:t>
            </a:r>
            <a:r>
              <a:rPr lang="en-US" sz="2200" b="1" dirty="0"/>
              <a:t>can't </a:t>
            </a:r>
            <a:r>
              <a:rPr lang="en-US" sz="2200" dirty="0"/>
              <a:t>have an overflow, so those rows are all 0.</a:t>
            </a:r>
            <a:endParaRPr lang="en-US" sz="2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512606" y="2990112"/>
            <a:ext cx="5329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the input signs </a:t>
            </a:r>
            <a:r>
              <a:rPr lang="en-US" sz="2200" b="1" dirty="0"/>
              <a:t>match</a:t>
            </a:r>
            <a:r>
              <a:rPr lang="en-US" sz="2200" dirty="0"/>
              <a:t>, overflow happens when the output sign </a:t>
            </a:r>
            <a:r>
              <a:rPr lang="en-US" sz="2200" b="1" dirty="0"/>
              <a:t>differs.</a:t>
            </a:r>
            <a:endParaRPr lang="en-US" sz="2200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24C8E-E073-2E48-968E-9BF93B880754}"/>
              </a:ext>
            </a:extLst>
          </p:cNvPr>
          <p:cNvSpPr txBox="1"/>
          <p:nvPr/>
        </p:nvSpPr>
        <p:spPr>
          <a:xfrm>
            <a:off x="1219201" y="4154597"/>
            <a:ext cx="414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on the lab, you’ll turn this truth table into a circuit!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7103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7" grpId="0"/>
      <p:bldP spid="79" grpId="0"/>
      <p:bldP spid="81" grpId="0"/>
      <p:bldP spid="82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decisions</a:t>
            </a:r>
            <a:br>
              <a:rPr lang="en-US" dirty="0"/>
            </a:br>
            <a:r>
              <a:rPr lang="en-US" dirty="0"/>
              <a:t>in hardware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657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you're used to doing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how do we make decisions in programming?</a:t>
            </a:r>
          </a:p>
          <a:p>
            <a:pPr lvl="1"/>
            <a:r>
              <a:rPr lang="en-US" dirty="0"/>
              <a:t>with if-</a:t>
            </a:r>
            <a:r>
              <a:rPr lang="en-US" dirty="0" err="1"/>
              <a:t>elses</a:t>
            </a:r>
            <a:r>
              <a:rPr lang="en-US" dirty="0"/>
              <a:t>, conditional loops, switches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526756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2960"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(mode ==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 &amp; B;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 + B;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57500"/>
            <a:ext cx="5139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mode == 1, is the </a:t>
            </a:r>
            <a:r>
              <a:rPr lang="en-US" sz="2200" b="1" dirty="0"/>
              <a:t>else</a:t>
            </a:r>
            <a:r>
              <a:rPr lang="en-US" sz="2200" dirty="0"/>
              <a:t> clause run?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2" y="3309281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No.</a:t>
            </a:r>
            <a:endParaRPr lang="en-US" sz="2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77434" y="3962204"/>
            <a:ext cx="618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you make a decision </a:t>
            </a:r>
            <a:r>
              <a:rPr lang="en-US" sz="2200" dirty="0">
                <a:solidFill>
                  <a:srgbClr val="FF0000"/>
                </a:solidFill>
              </a:rPr>
              <a:t>in software, </a:t>
            </a:r>
            <a:r>
              <a:rPr lang="en-US" sz="2200" b="1" dirty="0">
                <a:solidFill>
                  <a:srgbClr val="FF0000"/>
                </a:solidFill>
              </a:rPr>
              <a:t>only one code path is run; the others never happen.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4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there is a Java (!) example to go with this lecture</a:t>
            </a:r>
          </a:p>
          <a:p>
            <a:r>
              <a:rPr lang="en-US" dirty="0">
                <a:sym typeface="Wingdings" pitchFamily="2" charset="2"/>
              </a:rPr>
              <a:t>project 1 is out :) it’s easy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hardware does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instead of making the decision </a:t>
            </a:r>
            <a:r>
              <a:rPr lang="en-US" i="1" dirty="0"/>
              <a:t>first</a:t>
            </a:r>
            <a:r>
              <a:rPr lang="en-US" dirty="0"/>
              <a:t> and then doing </a:t>
            </a:r>
            <a:r>
              <a:rPr lang="en-US" i="1" dirty="0"/>
              <a:t>one</a:t>
            </a:r>
            <a:r>
              <a:rPr lang="en-US" dirty="0"/>
              <a:t> thing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hardware does </a:t>
            </a:r>
            <a:r>
              <a:rPr lang="en-US" b="1" dirty="0"/>
              <a:t>all possible things, </a:t>
            </a:r>
            <a:r>
              <a:rPr lang="en-US" i="1" dirty="0"/>
              <a:t>then</a:t>
            </a:r>
            <a:r>
              <a:rPr lang="en-US" dirty="0"/>
              <a:t> decides which to 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526756"/>
            <a:ext cx="358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2960">
              <a:buSzPct val="100000"/>
            </a:pP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and = A &amp; B;</a:t>
            </a:r>
          </a:p>
          <a:p>
            <a:pPr lvl="0" defTabSz="822960">
              <a:buSzPct val="100000"/>
            </a:pP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sum = A + B;</a:t>
            </a:r>
          </a:p>
          <a:p>
            <a:pPr lvl="0" defTabSz="822960">
              <a:buSzPct val="100000"/>
            </a:pPr>
            <a:endParaRPr lang="en-US" sz="28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(mode ==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and;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sum;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3601869"/>
            <a:ext cx="4817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you make a decision in hardware, </a:t>
            </a:r>
            <a:r>
              <a:rPr lang="en-US" sz="2200" b="1" dirty="0">
                <a:solidFill>
                  <a:srgbClr val="FF0000"/>
                </a:solidFill>
              </a:rPr>
              <a:t>you do all possible things, </a:t>
            </a:r>
            <a:r>
              <a:rPr lang="en-US" sz="2200" dirty="0">
                <a:solidFill>
                  <a:srgbClr val="FF0000"/>
                </a:solidFill>
              </a:rPr>
              <a:t>then </a:t>
            </a:r>
            <a:r>
              <a:rPr lang="en-US" sz="2200" b="1" dirty="0">
                <a:solidFill>
                  <a:srgbClr val="FF0000"/>
                </a:solidFill>
              </a:rPr>
              <a:t>pick only the thing you need, </a:t>
            </a:r>
            <a:r>
              <a:rPr lang="en-US" sz="2200" dirty="0">
                <a:solidFill>
                  <a:srgbClr val="FF0000"/>
                </a:solidFill>
              </a:rPr>
              <a:t>and </a:t>
            </a:r>
            <a:r>
              <a:rPr lang="en-US" sz="2200" b="1" dirty="0">
                <a:solidFill>
                  <a:srgbClr val="FF0000"/>
                </a:solidFill>
              </a:rPr>
              <a:t>ignore the rest.</a:t>
            </a:r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200" y="1526756"/>
            <a:ext cx="5444067" cy="949744"/>
            <a:chOff x="3124200" y="1526756"/>
            <a:chExt cx="5444067" cy="949744"/>
          </a:xfrm>
        </p:grpSpPr>
        <p:sp>
          <p:nvSpPr>
            <p:cNvPr id="7" name="TextBox 6"/>
            <p:cNvSpPr txBox="1"/>
            <p:nvPr/>
          </p:nvSpPr>
          <p:spPr>
            <a:xfrm>
              <a:off x="3429000" y="1562100"/>
              <a:ext cx="51392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this seems wasteful, but: </a:t>
              </a:r>
              <a:r>
                <a:rPr lang="en-US" sz="2200" b="1" dirty="0"/>
                <a:t>these two paths can be done </a:t>
              </a:r>
              <a:r>
                <a:rPr lang="en-US" sz="2200" b="1" i="1" dirty="0">
                  <a:solidFill>
                    <a:srgbClr val="FF0000"/>
                  </a:solidFill>
                </a:rPr>
                <a:t>at the same time!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3124200" y="1526756"/>
              <a:ext cx="304800" cy="949744"/>
            </a:xfrm>
            <a:prstGeom prst="rightBrace">
              <a:avLst>
                <a:gd name="adj1" fmla="val 36111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B0BD7F-5A3B-D041-8DC3-F99F557F8180}"/>
              </a:ext>
            </a:extLst>
          </p:cNvPr>
          <p:cNvSpPr txBox="1"/>
          <p:nvPr/>
        </p:nvSpPr>
        <p:spPr>
          <a:xfrm>
            <a:off x="4004643" y="2583888"/>
            <a:ext cx="481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hardware is </a:t>
            </a:r>
            <a:r>
              <a:rPr lang="en-US" sz="2200" i="1" dirty="0"/>
              <a:t>really good</a:t>
            </a:r>
            <a:r>
              <a:rPr lang="en-US" sz="2200" dirty="0"/>
              <a:t> at doing things in parallel, so we may as well.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23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61557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multiplexer</a:t>
            </a:r>
            <a:r>
              <a:rPr lang="en-US" dirty="0"/>
              <a:t> (</a:t>
            </a:r>
            <a:r>
              <a:rPr lang="en-US" b="1" dirty="0"/>
              <a:t>mux</a:t>
            </a:r>
            <a:r>
              <a:rPr lang="en-US" dirty="0"/>
              <a:t>) outputs one of its inputs based on a </a:t>
            </a:r>
            <a:r>
              <a:rPr lang="en-US" b="1" dirty="0"/>
              <a:t>select.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7065" y="1273366"/>
            <a:ext cx="2572293" cy="2563366"/>
            <a:chOff x="573758" y="1273366"/>
            <a:chExt cx="2572293" cy="2563366"/>
          </a:xfrm>
        </p:grpSpPr>
        <p:sp>
          <p:nvSpPr>
            <p:cNvPr id="8" name="TextBox 7"/>
            <p:cNvSpPr txBox="1"/>
            <p:nvPr/>
          </p:nvSpPr>
          <p:spPr>
            <a:xfrm>
              <a:off x="2458358" y="1797736"/>
              <a:ext cx="68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3758" y="1273366"/>
              <a:ext cx="2326842" cy="2563366"/>
              <a:chOff x="573758" y="1273366"/>
              <a:chExt cx="2326842" cy="2563366"/>
            </a:xfrm>
          </p:grpSpPr>
          <p:sp>
            <p:nvSpPr>
              <p:cNvPr id="10" name="Trapezoid 9"/>
              <p:cNvSpPr/>
              <p:nvPr/>
            </p:nvSpPr>
            <p:spPr>
              <a:xfrm rot="5400000">
                <a:off x="800100" y="1713655"/>
                <a:ext cx="1981200" cy="1295400"/>
              </a:xfrm>
              <a:prstGeom prst="trapezoid">
                <a:avLst>
                  <a:gd name="adj" fmla="val 35205"/>
                </a:avLst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655321" y="1797736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438400" y="2378228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73758" y="1273366"/>
                <a:ext cx="451155" cy="4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A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655321" y="2931122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73758" y="2438615"/>
                <a:ext cx="451155" cy="4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B</a:t>
                </a:r>
              </a:p>
            </p:txBody>
          </p:sp>
          <p:cxnSp>
            <p:nvCxnSpPr>
              <p:cNvPr id="16" name="Straight Connector 15"/>
              <p:cNvCxnSpPr>
                <a:stCxn id="11" idx="3"/>
              </p:cNvCxnSpPr>
              <p:nvPr/>
            </p:nvCxnSpPr>
            <p:spPr>
              <a:xfrm>
                <a:off x="1790700" y="3123932"/>
                <a:ext cx="0" cy="712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755622" y="3187944"/>
                <a:ext cx="4511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S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22035" y="3714826"/>
            <a:ext cx="3611272" cy="895274"/>
            <a:chOff x="4899964" y="3214324"/>
            <a:chExt cx="3611272" cy="895274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705600" y="3214324"/>
              <a:ext cx="0" cy="48137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99964" y="3678711"/>
              <a:ext cx="3611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This is the select input.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8193" y="1257300"/>
            <a:ext cx="2572293" cy="2563366"/>
            <a:chOff x="3054886" y="1257300"/>
            <a:chExt cx="2572293" cy="2563366"/>
          </a:xfrm>
        </p:grpSpPr>
        <p:sp>
          <p:nvSpPr>
            <p:cNvPr id="22" name="TextBox 21"/>
            <p:cNvSpPr txBox="1"/>
            <p:nvPr/>
          </p:nvSpPr>
          <p:spPr>
            <a:xfrm>
              <a:off x="4939486" y="1781670"/>
              <a:ext cx="68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54886" y="1257300"/>
              <a:ext cx="2326842" cy="2563366"/>
              <a:chOff x="3054886" y="1257300"/>
              <a:chExt cx="2326842" cy="2563366"/>
            </a:xfrm>
          </p:grpSpPr>
          <p:sp>
            <p:nvSpPr>
              <p:cNvPr id="24" name="Trapezoid 23"/>
              <p:cNvSpPr/>
              <p:nvPr/>
            </p:nvSpPr>
            <p:spPr>
              <a:xfrm rot="5400000">
                <a:off x="3281228" y="1697589"/>
                <a:ext cx="1981200" cy="1295400"/>
              </a:xfrm>
              <a:prstGeom prst="trapezoid">
                <a:avLst>
                  <a:gd name="adj" fmla="val 35205"/>
                </a:avLst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>
                <a:off x="3136449" y="1781670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919528" y="2362162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054886" y="1257300"/>
                <a:ext cx="451155" cy="4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A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3136449" y="2915056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054886" y="2422549"/>
                <a:ext cx="451155" cy="4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B</a:t>
                </a:r>
              </a:p>
            </p:txBody>
          </p:sp>
          <p:cxnSp>
            <p:nvCxnSpPr>
              <p:cNvPr id="30" name="Straight Connector 29"/>
              <p:cNvCxnSpPr>
                <a:stCxn id="31" idx="3"/>
              </p:cNvCxnSpPr>
              <p:nvPr/>
            </p:nvCxnSpPr>
            <p:spPr>
              <a:xfrm>
                <a:off x="4271828" y="3107866"/>
                <a:ext cx="0" cy="712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236750" y="3171878"/>
                <a:ext cx="9448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S=0</a:t>
                </a:r>
              </a:p>
            </p:txBody>
          </p:sp>
          <p:cxnSp>
            <p:nvCxnSpPr>
              <p:cNvPr id="32" name="Straight Connector 31"/>
              <p:cNvCxnSpPr>
                <a:stCxn id="31" idx="0"/>
              </p:cNvCxnSpPr>
              <p:nvPr/>
            </p:nvCxnSpPr>
            <p:spPr>
              <a:xfrm flipH="1" flipV="1">
                <a:off x="3598650" y="1797736"/>
                <a:ext cx="1320878" cy="547553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5885907" y="1257300"/>
            <a:ext cx="2572293" cy="2563366"/>
            <a:chOff x="5562600" y="1257300"/>
            <a:chExt cx="2572293" cy="2563366"/>
          </a:xfrm>
        </p:grpSpPr>
        <p:sp>
          <p:nvSpPr>
            <p:cNvPr id="34" name="Trapezoid 33"/>
            <p:cNvSpPr/>
            <p:nvPr/>
          </p:nvSpPr>
          <p:spPr>
            <a:xfrm rot="5400000">
              <a:off x="5788942" y="1697589"/>
              <a:ext cx="1981200" cy="1295400"/>
            </a:xfrm>
            <a:prstGeom prst="trapezoid">
              <a:avLst>
                <a:gd name="adj" fmla="val 35205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5644163" y="1781670"/>
              <a:ext cx="462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427242" y="2362162"/>
              <a:ext cx="462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2600" y="1257300"/>
              <a:ext cx="451155" cy="45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/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47200" y="1781670"/>
              <a:ext cx="68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5644163" y="2915056"/>
              <a:ext cx="462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562600" y="2422549"/>
              <a:ext cx="451155" cy="45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/>
                <a:t>B</a:t>
              </a:r>
            </a:p>
          </p:txBody>
        </p:sp>
        <p:cxnSp>
          <p:nvCxnSpPr>
            <p:cNvPr id="41" name="Straight Connector 40"/>
            <p:cNvCxnSpPr>
              <a:stCxn id="43" idx="3"/>
            </p:cNvCxnSpPr>
            <p:nvPr/>
          </p:nvCxnSpPr>
          <p:spPr>
            <a:xfrm>
              <a:off x="6779542" y="3107866"/>
              <a:ext cx="0" cy="712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744464" y="3171878"/>
              <a:ext cx="94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/>
                <a:t>S=1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6131842" y="2338254"/>
              <a:ext cx="1294292" cy="576802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949995" y="1540006"/>
            <a:ext cx="3482358" cy="3277876"/>
            <a:chOff x="3949995" y="1540006"/>
            <a:chExt cx="3482358" cy="3277876"/>
          </a:xfrm>
        </p:grpSpPr>
        <p:sp>
          <p:nvSpPr>
            <p:cNvPr id="46" name="TextBox 45"/>
            <p:cNvSpPr txBox="1"/>
            <p:nvPr/>
          </p:nvSpPr>
          <p:spPr>
            <a:xfrm>
              <a:off x="4964787" y="4048441"/>
              <a:ext cx="24675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the unselected input is </a:t>
              </a:r>
              <a:r>
                <a:rPr lang="en-US" sz="2200" b="1" dirty="0"/>
                <a:t>ignored!</a:t>
              </a:r>
            </a:p>
          </p:txBody>
        </p:sp>
        <p:sp>
          <p:nvSpPr>
            <p:cNvPr id="48" name="Multiply 47"/>
            <p:cNvSpPr/>
            <p:nvPr/>
          </p:nvSpPr>
          <p:spPr>
            <a:xfrm>
              <a:off x="3949995" y="2669068"/>
              <a:ext cx="491975" cy="491975"/>
            </a:xfrm>
            <a:prstGeom prst="mathMultiply">
              <a:avLst>
                <a:gd name="adj1" fmla="val 1721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6439328" y="1540006"/>
              <a:ext cx="491975" cy="491975"/>
            </a:xfrm>
            <a:prstGeom prst="mathMultiply">
              <a:avLst>
                <a:gd name="adj1" fmla="val 1721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419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this if-else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609599"/>
          </a:xfrm>
        </p:spPr>
        <p:txBody>
          <a:bodyPr/>
          <a:lstStyle/>
          <a:p>
            <a:r>
              <a:rPr lang="en-US" dirty="0"/>
              <a:t>now we have </a:t>
            </a:r>
            <a:r>
              <a:rPr lang="en-US"/>
              <a:t>enough information to do this: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4272" y="907088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2960"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(mode ==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 &amp; B;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</a:p>
          <a:p>
            <a:pPr lvl="0" defTabSz="822960"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A + B;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35437" y="2669104"/>
            <a:ext cx="3234210" cy="1995091"/>
            <a:chOff x="515740" y="1256041"/>
            <a:chExt cx="3234210" cy="1995091"/>
          </a:xfrm>
        </p:grpSpPr>
        <p:grpSp>
          <p:nvGrpSpPr>
            <p:cNvPr id="8" name="Group 7"/>
            <p:cNvGrpSpPr/>
            <p:nvPr/>
          </p:nvGrpSpPr>
          <p:grpSpPr>
            <a:xfrm>
              <a:off x="515740" y="1256041"/>
              <a:ext cx="2126526" cy="1564204"/>
              <a:chOff x="-131275" y="1368769"/>
              <a:chExt cx="3355182" cy="2467963"/>
            </a:xfrm>
          </p:grpSpPr>
          <p:sp>
            <p:nvSpPr>
              <p:cNvPr id="13" name="Trapezoid 12"/>
              <p:cNvSpPr/>
              <p:nvPr/>
            </p:nvSpPr>
            <p:spPr>
              <a:xfrm rot="5400000">
                <a:off x="1123407" y="1713655"/>
                <a:ext cx="1981200" cy="1295400"/>
              </a:xfrm>
              <a:prstGeom prst="trapezoid">
                <a:avLst>
                  <a:gd name="adj" fmla="val 35205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endCxn id="20" idx="3"/>
              </p:cNvCxnSpPr>
              <p:nvPr/>
            </p:nvCxnSpPr>
            <p:spPr>
              <a:xfrm rot="10800000">
                <a:off x="-131272" y="1368769"/>
                <a:ext cx="1572101" cy="428969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761707" y="2378228"/>
                <a:ext cx="462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rot="10800000" flipV="1">
                <a:off x="-131275" y="2803317"/>
                <a:ext cx="1572102" cy="34700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114007" y="3123932"/>
                <a:ext cx="0" cy="712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35348" y="2820245"/>
              <a:ext cx="14069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mode</a:t>
              </a:r>
              <a:endParaRPr lang="en-US" sz="2200" b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59140" y="1665007"/>
              <a:ext cx="10908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/>
                <a:t>result</a:t>
              </a:r>
              <a:endParaRPr lang="en-US" sz="2200" i="1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55166" y="4234808"/>
            <a:ext cx="344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the select signal is basically the condition.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0857" y="2321813"/>
            <a:ext cx="694581" cy="694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600200" y="2476500"/>
            <a:ext cx="1140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00200" y="2857500"/>
            <a:ext cx="1140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851702" y="2363217"/>
            <a:ext cx="879490" cy="1296113"/>
            <a:chOff x="1355085" y="1384719"/>
            <a:chExt cx="879490" cy="1296113"/>
          </a:xfrm>
        </p:grpSpPr>
        <p:sp>
          <p:nvSpPr>
            <p:cNvPr id="25" name="Freeform 24"/>
            <p:cNvSpPr/>
            <p:nvPr/>
          </p:nvSpPr>
          <p:spPr>
            <a:xfrm>
              <a:off x="1456266" y="1490134"/>
              <a:ext cx="778309" cy="1190698"/>
            </a:xfrm>
            <a:custGeom>
              <a:avLst/>
              <a:gdLst>
                <a:gd name="connsiteX0" fmla="*/ 0 w 922866"/>
                <a:gd name="connsiteY0" fmla="*/ 0 h 1227667"/>
                <a:gd name="connsiteX1" fmla="*/ 0 w 922866"/>
                <a:gd name="connsiteY1" fmla="*/ 1227667 h 1227667"/>
                <a:gd name="connsiteX2" fmla="*/ 922866 w 922866"/>
                <a:gd name="connsiteY2" fmla="*/ 1227667 h 12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866" h="1227667">
                  <a:moveTo>
                    <a:pt x="0" y="0"/>
                  </a:moveTo>
                  <a:lnTo>
                    <a:pt x="0" y="1227667"/>
                  </a:lnTo>
                  <a:lnTo>
                    <a:pt x="922866" y="122766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55085" y="1384719"/>
              <a:ext cx="202363" cy="2023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18944" y="2783621"/>
            <a:ext cx="621187" cy="1296113"/>
            <a:chOff x="1355085" y="1384719"/>
            <a:chExt cx="621187" cy="1296113"/>
          </a:xfrm>
        </p:grpSpPr>
        <p:sp>
          <p:nvSpPr>
            <p:cNvPr id="29" name="Freeform 28"/>
            <p:cNvSpPr/>
            <p:nvPr/>
          </p:nvSpPr>
          <p:spPr>
            <a:xfrm>
              <a:off x="1456267" y="1490134"/>
              <a:ext cx="520005" cy="1190698"/>
            </a:xfrm>
            <a:custGeom>
              <a:avLst/>
              <a:gdLst>
                <a:gd name="connsiteX0" fmla="*/ 0 w 922866"/>
                <a:gd name="connsiteY0" fmla="*/ 0 h 1227667"/>
                <a:gd name="connsiteX1" fmla="*/ 0 w 922866"/>
                <a:gd name="connsiteY1" fmla="*/ 1227667 h 1227667"/>
                <a:gd name="connsiteX2" fmla="*/ 922866 w 922866"/>
                <a:gd name="connsiteY2" fmla="*/ 1227667 h 12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866" h="1227667">
                  <a:moveTo>
                    <a:pt x="0" y="0"/>
                  </a:moveTo>
                  <a:lnTo>
                    <a:pt x="0" y="1227667"/>
                  </a:lnTo>
                  <a:lnTo>
                    <a:pt x="922866" y="122766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55085" y="1384719"/>
              <a:ext cx="202363" cy="2023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3642" y="2236113"/>
            <a:ext cx="425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A</a:t>
            </a:r>
            <a:endParaRPr lang="en-US" sz="22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163978" y="2625083"/>
            <a:ext cx="425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B</a:t>
            </a:r>
            <a:endParaRPr lang="en-US" sz="2200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31840" y="3360823"/>
            <a:ext cx="56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if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14907" y="2795591"/>
            <a:ext cx="7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else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9916" y="4272908"/>
            <a:ext cx="344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we send the input values to </a:t>
            </a:r>
            <a:r>
              <a:rPr lang="en-US" sz="2200" i="1" dirty="0"/>
              <a:t>all possible branches.</a:t>
            </a:r>
            <a:endParaRPr lang="en-US" sz="2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4E3A63-2280-704E-A3E8-AE5567BAC950}"/>
              </a:ext>
            </a:extLst>
          </p:cNvPr>
          <p:cNvGrpSpPr/>
          <p:nvPr/>
        </p:nvGrpSpPr>
        <p:grpSpPr>
          <a:xfrm>
            <a:off x="2739605" y="3474289"/>
            <a:ext cx="703981" cy="702031"/>
            <a:chOff x="1541893" y="2087428"/>
            <a:chExt cx="1391599" cy="1387744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DC058D57-0311-174B-9329-F18D439A94A0}"/>
                </a:ext>
              </a:extLst>
            </p:cNvPr>
            <p:cNvSpPr/>
            <p:nvPr/>
          </p:nvSpPr>
          <p:spPr>
            <a:xfrm>
              <a:off x="1545748" y="2087428"/>
              <a:ext cx="1387744" cy="1387744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3A81C53A-D9E8-E74F-B6FD-925A2D0CEE5E}"/>
                </a:ext>
              </a:extLst>
            </p:cNvPr>
            <p:cNvSpPr/>
            <p:nvPr/>
          </p:nvSpPr>
          <p:spPr>
            <a:xfrm>
              <a:off x="1541893" y="2087428"/>
              <a:ext cx="695716" cy="1387744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9524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 animBg="1"/>
      <p:bldP spid="32" grpId="0"/>
      <p:bldP spid="33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</a:t>
            </a:r>
            <a:r>
              <a:rPr lang="en-US" dirty="0" err="1"/>
              <a:t>muxes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6647332" cy="1904999"/>
          </a:xfrm>
        </p:spPr>
        <p:txBody>
          <a:bodyPr/>
          <a:lstStyle/>
          <a:p>
            <a:r>
              <a:rPr lang="en-US" dirty="0"/>
              <a:t>a mux can have any </a:t>
            </a:r>
            <a:r>
              <a:rPr lang="en-US" sz="1200" dirty="0"/>
              <a:t>(power-of-2) </a:t>
            </a:r>
            <a:r>
              <a:rPr lang="en-US" dirty="0"/>
              <a:t>number of inputs</a:t>
            </a:r>
          </a:p>
          <a:p>
            <a:r>
              <a:rPr lang="en-US" dirty="0"/>
              <a:t>here's one with 4 inputs!</a:t>
            </a:r>
          </a:p>
          <a:p>
            <a:r>
              <a:rPr lang="en-US" dirty="0"/>
              <a:t>to choose among </a:t>
            </a:r>
            <a:r>
              <a:rPr lang="en-US" b="1" dirty="0"/>
              <a:t>4 values</a:t>
            </a:r>
            <a:r>
              <a:rPr lang="mr-IN" b="1" dirty="0"/>
              <a:t>…</a:t>
            </a:r>
            <a:r>
              <a:rPr lang="en-US" dirty="0"/>
              <a:t> how big does the </a:t>
            </a:r>
            <a:r>
              <a:rPr lang="en-US" b="1" dirty="0"/>
              <a:t>select</a:t>
            </a:r>
            <a:r>
              <a:rPr lang="en-US" dirty="0"/>
              <a:t> signal have to be now?</a:t>
            </a:r>
          </a:p>
          <a:p>
            <a:pPr lvl="1"/>
            <a:r>
              <a:rPr lang="en-US" b="1" dirty="0"/>
              <a:t>2 bits.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6307" y="2146633"/>
            <a:ext cx="6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3440" y="723900"/>
            <a:ext cx="45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9330" y="1689063"/>
            <a:ext cx="45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90480" y="821289"/>
            <a:ext cx="1746353" cy="4257155"/>
            <a:chOff x="6564447" y="821289"/>
            <a:chExt cx="1746353" cy="4257155"/>
          </a:xfrm>
        </p:grpSpPr>
        <p:sp>
          <p:nvSpPr>
            <p:cNvPr id="10" name="Trapezoid 9"/>
            <p:cNvSpPr/>
            <p:nvPr/>
          </p:nvSpPr>
          <p:spPr>
            <a:xfrm rot="5400000">
              <a:off x="5581319" y="2266619"/>
              <a:ext cx="3712611" cy="821951"/>
            </a:xfrm>
            <a:prstGeom prst="trapezoid">
              <a:avLst>
                <a:gd name="adj" fmla="val 3520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564449" y="1251940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848600" y="2621290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64449" y="2171700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48770" y="4365644"/>
              <a:ext cx="0" cy="712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564448" y="3086100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564447" y="4000500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38079" y="5066127"/>
            <a:ext cx="45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959329" y="2621290"/>
            <a:ext cx="45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85131" y="3565072"/>
            <a:ext cx="45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D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714626" y="4408299"/>
            <a:ext cx="741681" cy="597086"/>
            <a:chOff x="7406964" y="4368036"/>
            <a:chExt cx="741681" cy="597086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7406964" y="4368036"/>
              <a:ext cx="523310" cy="5438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750509" y="4503457"/>
              <a:ext cx="398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556568" y="1021107"/>
            <a:ext cx="56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52312" y="1928593"/>
            <a:ext cx="56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48056" y="2836079"/>
            <a:ext cx="56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3800" y="3743565"/>
            <a:ext cx="56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E8EDB5-0D2E-DA4B-B626-0D666D69AA09}"/>
              </a:ext>
            </a:extLst>
          </p:cNvPr>
          <p:cNvSpPr txBox="1"/>
          <p:nvPr/>
        </p:nvSpPr>
        <p:spPr>
          <a:xfrm>
            <a:off x="1143000" y="2974124"/>
            <a:ext cx="5198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a bit like a hardware switch-case.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</a:t>
            </a:r>
            <a:r>
              <a:rPr lang="en-US" dirty="0" err="1"/>
              <a:t>demultipliexers</a:t>
            </a:r>
            <a:r>
              <a:rPr lang="en-US" dirty="0"/>
              <a:t> considered pointless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763000" cy="53985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demultiplexer</a:t>
            </a:r>
            <a:r>
              <a:rPr lang="en-US" dirty="0"/>
              <a:t> (</a:t>
            </a:r>
            <a:r>
              <a:rPr lang="en-US" b="1" dirty="0" err="1"/>
              <a:t>demux</a:t>
            </a:r>
            <a:r>
              <a:rPr lang="en-US" dirty="0"/>
              <a:t>) is the opposite of a multiplexer, but...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flipH="1">
            <a:off x="347330" y="1354688"/>
            <a:ext cx="2490730" cy="2465977"/>
            <a:chOff x="655321" y="1370755"/>
            <a:chExt cx="2490730" cy="2465977"/>
          </a:xfrm>
        </p:grpSpPr>
        <p:sp>
          <p:nvSpPr>
            <p:cNvPr id="9" name="TextBox 8"/>
            <p:cNvSpPr txBox="1"/>
            <p:nvPr/>
          </p:nvSpPr>
          <p:spPr>
            <a:xfrm>
              <a:off x="2458358" y="1797736"/>
              <a:ext cx="68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55321" y="1370755"/>
              <a:ext cx="2245279" cy="2465977"/>
              <a:chOff x="655321" y="1370755"/>
              <a:chExt cx="2245279" cy="2465977"/>
            </a:xfrm>
          </p:grpSpPr>
          <p:sp>
            <p:nvSpPr>
              <p:cNvPr id="11" name="Trapezoid 10"/>
              <p:cNvSpPr/>
              <p:nvPr/>
            </p:nvSpPr>
            <p:spPr>
              <a:xfrm rot="5400000">
                <a:off x="800100" y="1713655"/>
                <a:ext cx="1981200" cy="1295400"/>
              </a:xfrm>
              <a:prstGeom prst="trapezoid">
                <a:avLst>
                  <a:gd name="adj" fmla="val 35205"/>
                </a:avLst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655321" y="1797736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438400" y="2378228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55321" y="2931122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7" idx="3"/>
              </p:cNvCxnSpPr>
              <p:nvPr/>
            </p:nvCxnSpPr>
            <p:spPr>
              <a:xfrm>
                <a:off x="1790700" y="3123932"/>
                <a:ext cx="0" cy="712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755622" y="3187944"/>
                <a:ext cx="4511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S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flipH="1">
            <a:off x="3114136" y="1354688"/>
            <a:ext cx="2912823" cy="2465977"/>
            <a:chOff x="2714356" y="1354689"/>
            <a:chExt cx="2912823" cy="2465977"/>
          </a:xfrm>
        </p:grpSpPr>
        <p:sp>
          <p:nvSpPr>
            <p:cNvPr id="20" name="TextBox 19"/>
            <p:cNvSpPr txBox="1"/>
            <p:nvPr/>
          </p:nvSpPr>
          <p:spPr>
            <a:xfrm>
              <a:off x="4939486" y="1781670"/>
              <a:ext cx="68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14356" y="1354689"/>
              <a:ext cx="2667372" cy="2465977"/>
              <a:chOff x="2714356" y="1354689"/>
              <a:chExt cx="2667372" cy="2465977"/>
            </a:xfrm>
          </p:grpSpPr>
          <p:sp>
            <p:nvSpPr>
              <p:cNvPr id="22" name="Trapezoid 21"/>
              <p:cNvSpPr/>
              <p:nvPr/>
            </p:nvSpPr>
            <p:spPr>
              <a:xfrm rot="5400000">
                <a:off x="3281228" y="1697589"/>
                <a:ext cx="1981200" cy="1295400"/>
              </a:xfrm>
              <a:prstGeom prst="trapezoid">
                <a:avLst>
                  <a:gd name="adj" fmla="val 35205"/>
                </a:avLst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3136449" y="1781670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919528" y="2362162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36449" y="2915056"/>
                <a:ext cx="462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7" idx="3"/>
              </p:cNvCxnSpPr>
              <p:nvPr/>
            </p:nvCxnSpPr>
            <p:spPr>
              <a:xfrm>
                <a:off x="4271828" y="3107866"/>
                <a:ext cx="0" cy="712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236750" y="3171878"/>
                <a:ext cx="9448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S=0</a:t>
                </a:r>
              </a:p>
            </p:txBody>
          </p:sp>
          <p:cxnSp>
            <p:nvCxnSpPr>
              <p:cNvPr id="30" name="Straight Connector 29"/>
              <p:cNvCxnSpPr>
                <a:stCxn id="37" idx="0"/>
              </p:cNvCxnSpPr>
              <p:nvPr/>
            </p:nvCxnSpPr>
            <p:spPr>
              <a:xfrm flipH="1" flipV="1">
                <a:off x="3598650" y="1797736"/>
                <a:ext cx="1320878" cy="547553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714356" y="2629924"/>
                <a:ext cx="9448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/>
                  <a:t>0</a:t>
                </a:r>
                <a:endParaRPr lang="en-US" sz="3200" b="1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flipH="1">
            <a:off x="5885907" y="1354689"/>
            <a:ext cx="3029492" cy="2465977"/>
            <a:chOff x="5105401" y="1354689"/>
            <a:chExt cx="3029492" cy="2465977"/>
          </a:xfrm>
        </p:grpSpPr>
        <p:sp>
          <p:nvSpPr>
            <p:cNvPr id="32" name="Trapezoid 31"/>
            <p:cNvSpPr/>
            <p:nvPr/>
          </p:nvSpPr>
          <p:spPr>
            <a:xfrm rot="5400000">
              <a:off x="5788942" y="1697589"/>
              <a:ext cx="1981200" cy="1295400"/>
            </a:xfrm>
            <a:prstGeom prst="trapezoid">
              <a:avLst>
                <a:gd name="adj" fmla="val 35205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5644163" y="1781670"/>
              <a:ext cx="462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427242" y="2362162"/>
              <a:ext cx="462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447200" y="1781670"/>
              <a:ext cx="68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In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5644163" y="2915056"/>
              <a:ext cx="462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779542" y="3107866"/>
              <a:ext cx="0" cy="712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44464" y="3171878"/>
              <a:ext cx="94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/>
                <a:t>S=1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6131842" y="2338254"/>
              <a:ext cx="1294292" cy="576802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105401" y="1471201"/>
              <a:ext cx="513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0</a:t>
              </a:r>
              <a:endParaRPr lang="en-US" sz="3200" b="1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193" y="3963100"/>
            <a:ext cx="6862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with very few exceptions, you won't need these.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038" y="4447877"/>
            <a:ext cx="455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95% of the times I've seen people using them, they're pointless.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67897" y="4832546"/>
            <a:ext cx="212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but hold that thought for later.</a:t>
            </a:r>
          </a:p>
        </p:txBody>
      </p:sp>
    </p:spTree>
    <p:extLst>
      <p:ext uri="{BB962C8B-B14F-4D97-AF65-F5344CB8AC3E}">
        <p14:creationId xmlns:p14="http://schemas.microsoft.com/office/powerpoint/2010/main" val="244783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Bitwise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42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"bitwise" operations?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1219199"/>
          </a:xfrm>
        </p:spPr>
        <p:txBody>
          <a:bodyPr/>
          <a:lstStyle/>
          <a:p>
            <a:r>
              <a:rPr lang="en-US" dirty="0"/>
              <a:t>the "numbers" we use on computers aren't </a:t>
            </a:r>
            <a:r>
              <a:rPr lang="en-US" i="1" dirty="0"/>
              <a:t>really</a:t>
            </a:r>
            <a:r>
              <a:rPr lang="en-US" dirty="0"/>
              <a:t> numbers right?</a:t>
            </a:r>
          </a:p>
          <a:p>
            <a:r>
              <a:rPr lang="en-US" dirty="0"/>
              <a:t>it's often useful to treat them as </a:t>
            </a:r>
            <a:r>
              <a:rPr lang="en-US" b="1" dirty="0"/>
              <a:t>an array of bits.</a:t>
            </a:r>
          </a:p>
          <a:p>
            <a:r>
              <a:rPr lang="en-US" b="1" dirty="0"/>
              <a:t>bitwise operations </a:t>
            </a:r>
            <a:r>
              <a:rPr lang="en-US" dirty="0"/>
              <a:t>treat them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25133" y="2052041"/>
            <a:ext cx="999067" cy="1658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21104" y="2052041"/>
            <a:ext cx="999067" cy="1658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17075" y="2052041"/>
            <a:ext cx="999067" cy="1658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3046" y="2052831"/>
            <a:ext cx="999067" cy="1658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3748" y="38582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nsolas" charset="0"/>
                <a:ea typeface="Consolas" charset="0"/>
                <a:cs typeface="Consolas" charset="0"/>
              </a:rPr>
              <a:t>0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9719" y="38582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5690" y="38582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nsolas" charset="0"/>
                <a:ea typeface="Consolas" charset="0"/>
                <a:cs typeface="Consolas" charset="0"/>
              </a:rPr>
              <a:t>0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1661" y="38582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nsolas" charset="0"/>
                <a:ea typeface="Consolas" charset="0"/>
                <a:cs typeface="Consolas" charset="0"/>
              </a:rPr>
              <a:t>0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3748" y="3858280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5053" y="2038450"/>
            <a:ext cx="1056162" cy="16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95301"/>
                <a:ext cx="8534400" cy="4609837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if the light is off, turn it 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light is on, turn it off.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summarize this in a </a:t>
                </a:r>
                <a:r>
                  <a:rPr lang="en-US" b="1" dirty="0"/>
                  <a:t>truth table.</a:t>
                </a:r>
              </a:p>
              <a:p>
                <a:pPr lvl="1"/>
                <a:r>
                  <a:rPr lang="en-US" sz="1600" dirty="0"/>
                  <a:t>(maybe you've seen this before, but with letters instead.)</a:t>
                </a:r>
              </a:p>
              <a:p>
                <a:r>
                  <a:rPr lang="en-US" dirty="0"/>
                  <a:t>we can write NOT a few ways:</a:t>
                </a:r>
              </a:p>
              <a:p>
                <a:pPr lvl="1"/>
                <a:r>
                  <a:rPr lang="en-US" b="1" dirty="0"/>
                  <a:t>¬A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Segoe UI" charset="0"/>
                            <a:cs typeface="Segoe UI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>
                            <a:latin typeface="Segoe UI" charset="0"/>
                            <a:ea typeface="Segoe UI" charset="0"/>
                            <a:cs typeface="Segoe UI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/>
                  <a:t> in logic</a:t>
                </a:r>
              </a:p>
              <a:p>
                <a:pPr lvl="1"/>
                <a:r>
                  <a:rPr lang="en-US" b="1" dirty="0"/>
                  <a:t>~A </a:t>
                </a:r>
                <a:r>
                  <a:rPr lang="en-US" dirty="0"/>
                  <a:t>in C/Java/JS/Python/etc.</a:t>
                </a:r>
              </a:p>
              <a:p>
                <a:pPr lvl="2"/>
                <a:r>
                  <a:rPr lang="en-US" dirty="0"/>
                  <a:t>this is </a:t>
                </a:r>
                <a:r>
                  <a:rPr lang="en-US" i="1" dirty="0">
                    <a:solidFill>
                      <a:srgbClr val="FF0000"/>
                    </a:solidFill>
                  </a:rPr>
                  <a:t>not the same thing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b="1" dirty="0"/>
                  <a:t>!A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95301"/>
                <a:ext cx="8534400" cy="4609837"/>
              </a:xfr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27800" y="686428"/>
          <a:ext cx="1855524" cy="190359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7762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927762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08819" y="1658693"/>
            <a:ext cx="609913" cy="960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52133" y="1658693"/>
            <a:ext cx="578723" cy="960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20943" y="533400"/>
            <a:ext cx="609913" cy="960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08819" y="546100"/>
            <a:ext cx="578723" cy="96096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757759" y="861483"/>
            <a:ext cx="420343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57759" y="1986776"/>
            <a:ext cx="420343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6D2876-5183-544A-8617-F8DE1C781BFC}"/>
              </a:ext>
            </a:extLst>
          </p:cNvPr>
          <p:cNvGraphicFramePr>
            <a:graphicFrameLocks noGrp="1"/>
          </p:cNvGraphicFramePr>
          <p:nvPr/>
        </p:nvGraphicFramePr>
        <p:xfrm>
          <a:off x="6527800" y="3009900"/>
          <a:ext cx="1855524" cy="190359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7762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927762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59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A9DD-C392-A243-B95D-A7E7EB97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what? Two kinds of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CDA9-ABD7-3245-9ECA-E8D694CC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in HLLs like Java, we have </a:t>
            </a:r>
            <a:r>
              <a:rPr lang="en-US" b="1" dirty="0"/>
              <a:t>types</a:t>
            </a:r>
            <a:r>
              <a:rPr lang="en-US" dirty="0"/>
              <a:t> to classify kinds of values.</a:t>
            </a:r>
          </a:p>
          <a:p>
            <a:pPr lvl="1"/>
            <a:r>
              <a:rPr lang="en-US" dirty="0"/>
              <a:t>different types have different </a:t>
            </a:r>
            <a:r>
              <a:rPr lang="en-US" b="1" dirty="0"/>
              <a:t>uses </a:t>
            </a:r>
            <a:r>
              <a:rPr lang="en-US" dirty="0"/>
              <a:t>and different </a:t>
            </a:r>
            <a:r>
              <a:rPr lang="en-US" b="1" dirty="0"/>
              <a:t>operations.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E4289-F17E-D946-8599-F4445945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8E2B2-5FBC-0945-9798-F512A488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E7F7F-F480-D142-9F07-2321DF5DC1D8}"/>
              </a:ext>
            </a:extLst>
          </p:cNvPr>
          <p:cNvSpPr txBox="1"/>
          <p:nvPr/>
        </p:nvSpPr>
        <p:spPr>
          <a:xfrm>
            <a:off x="381000" y="1333500"/>
            <a:ext cx="3784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200" b="1" dirty="0"/>
              <a:t> </a:t>
            </a:r>
            <a:r>
              <a:rPr lang="en-US" sz="2200" dirty="0"/>
              <a:t>values represent truth/falsity. the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2200" dirty="0"/>
              <a:t> operator works only on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200" dirty="0" err="1"/>
              <a:t>s</a:t>
            </a:r>
            <a:r>
              <a:rPr lang="en-US" sz="2200" dirty="0"/>
              <a:t>.*</a:t>
            </a:r>
            <a:endParaRPr lang="en-US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EDC89-C59A-5A40-B181-B958A85963A6}"/>
              </a:ext>
            </a:extLst>
          </p:cNvPr>
          <p:cNvSpPr txBox="1"/>
          <p:nvPr/>
        </p:nvSpPr>
        <p:spPr>
          <a:xfrm>
            <a:off x="685800" y="2596016"/>
            <a:ext cx="32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!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false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096DB-70B8-B143-BC35-6A4FFCBC9961}"/>
              </a:ext>
            </a:extLst>
          </p:cNvPr>
          <p:cNvSpPr txBox="1"/>
          <p:nvPr/>
        </p:nvSpPr>
        <p:spPr>
          <a:xfrm>
            <a:off x="685800" y="3270417"/>
            <a:ext cx="32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true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6CCB3-1EB4-7C4A-96FD-2269EBA4248D}"/>
              </a:ext>
            </a:extLst>
          </p:cNvPr>
          <p:cNvSpPr txBox="1"/>
          <p:nvPr/>
        </p:nvSpPr>
        <p:spPr>
          <a:xfrm>
            <a:off x="4724400" y="1333500"/>
            <a:ext cx="359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1" dirty="0"/>
              <a:t> </a:t>
            </a:r>
            <a:r>
              <a:rPr lang="en-US" sz="1400" dirty="0" err="1"/>
              <a:t>et.al</a:t>
            </a:r>
            <a:r>
              <a:rPr lang="en-US" sz="1400" dirty="0"/>
              <a:t>.</a:t>
            </a:r>
            <a:r>
              <a:rPr lang="en-US" sz="2200" b="1" dirty="0"/>
              <a:t> </a:t>
            </a:r>
            <a:r>
              <a:rPr lang="en-US" sz="2200" dirty="0"/>
              <a:t>represent integers. the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2200" dirty="0"/>
              <a:t> operator works only on integer types.</a:t>
            </a:r>
            <a:endParaRPr lang="en-US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01A5E-0D58-8841-8741-EC783754B6BD}"/>
              </a:ext>
            </a:extLst>
          </p:cNvPr>
          <p:cNvSpPr txBox="1"/>
          <p:nvPr/>
        </p:nvSpPr>
        <p:spPr>
          <a:xfrm>
            <a:off x="4922435" y="2596016"/>
            <a:ext cx="32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   ~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041DB2-DCB7-8442-B01E-1063AC0D691B}"/>
              </a:ext>
            </a:extLst>
          </p:cNvPr>
          <p:cNvSpPr txBox="1"/>
          <p:nvPr/>
        </p:nvSpPr>
        <p:spPr>
          <a:xfrm>
            <a:off x="4922435" y="3270417"/>
            <a:ext cx="32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~(-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FC41D-2D79-7841-9842-42C2DF8A3131}"/>
              </a:ext>
            </a:extLst>
          </p:cNvPr>
          <p:cNvSpPr txBox="1"/>
          <p:nvPr/>
        </p:nvSpPr>
        <p:spPr>
          <a:xfrm>
            <a:off x="4922435" y="4229100"/>
            <a:ext cx="3218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 what the heck is this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2200" dirty="0"/>
              <a:t> operator </a:t>
            </a:r>
            <a:r>
              <a:rPr lang="en-US" sz="2200" i="1" dirty="0"/>
              <a:t>doing??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38357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"Bitwise" NOT (or "bitwise complement")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623764"/>
          </a:xfrm>
        </p:spPr>
        <p:txBody>
          <a:bodyPr/>
          <a:lstStyle/>
          <a:p>
            <a:r>
              <a:rPr lang="en-US" dirty="0"/>
              <a:t>if we use the </a:t>
            </a:r>
            <a:r>
              <a:rPr lang="en-US" b="1" dirty="0"/>
              <a:t>not</a:t>
            </a:r>
            <a:r>
              <a:rPr lang="en-US" dirty="0"/>
              <a:t> instruction in MIPS (or </a:t>
            </a:r>
            <a:r>
              <a:rPr lang="en-US" b="1" dirty="0"/>
              <a:t>~</a:t>
            </a:r>
            <a:r>
              <a:rPr lang="en-US" dirty="0"/>
              <a:t> in C/Java) on an integer: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1028700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~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1638300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057402" y="1546860"/>
            <a:ext cx="4521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37628" y="2255378"/>
            <a:ext cx="5811527" cy="851204"/>
            <a:chOff x="1104226" y="3861282"/>
            <a:chExt cx="5811527" cy="851204"/>
          </a:xfrm>
        </p:grpSpPr>
        <p:sp>
          <p:nvSpPr>
            <p:cNvPr id="12" name="Up Arrow 11"/>
            <p:cNvSpPr/>
            <p:nvPr/>
          </p:nvSpPr>
          <p:spPr>
            <a:xfrm>
              <a:off x="2057400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2572658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3087916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3603174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4118432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4633690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5148948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5664203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4226" y="4281599"/>
              <a:ext cx="5811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we did several </a:t>
              </a:r>
              <a:r>
                <a:rPr lang="en-US" sz="2200" b="1" dirty="0"/>
                <a:t>independent</a:t>
              </a:r>
              <a:r>
                <a:rPr lang="en-US" sz="2200" dirty="0"/>
                <a:t> NOT operations.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36062" y="3285294"/>
            <a:ext cx="493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 other words, it </a:t>
            </a:r>
            <a:r>
              <a:rPr lang="en-US" sz="2200" b="1" dirty="0"/>
              <a:t>flipped all the bits. </a:t>
            </a:r>
            <a:r>
              <a:rPr lang="en-US" sz="2200" dirty="0"/>
              <a:t>0s became 1s and 1s became 0s.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72580-D90D-064E-95B5-240BDD22FE16}"/>
              </a:ext>
            </a:extLst>
          </p:cNvPr>
          <p:cNvSpPr txBox="1"/>
          <p:nvPr/>
        </p:nvSpPr>
        <p:spPr>
          <a:xfrm>
            <a:off x="3600775" y="4250520"/>
            <a:ext cx="462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remember how we </a:t>
            </a:r>
            <a:r>
              <a:rPr lang="en-US" sz="2200" b="1" dirty="0"/>
              <a:t>negate 2’s complement integers?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1442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AED1-C694-B244-BA34-8D49A7953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you’ve got an overflow. Now what?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3C4F-1510-2444-9E4B-893CFD3B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9B7D6-9645-CE42-A8CA-01212F70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8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is </a:t>
            </a:r>
            <a:r>
              <a:rPr lang="en-US" i="1" dirty="0"/>
              <a:t>also</a:t>
            </a:r>
            <a:r>
              <a:rPr lang="en-US" dirty="0"/>
              <a:t> an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"negate" means </a:t>
            </a:r>
            <a:r>
              <a:rPr lang="en-US" b="1" dirty="0">
                <a:solidFill>
                  <a:srgbClr val="FF0000"/>
                </a:solidFill>
              </a:rPr>
              <a:t>"change the sign to the opposite."</a:t>
            </a:r>
          </a:p>
          <a:p>
            <a:pPr lvl="1"/>
            <a:r>
              <a:rPr lang="en-US" dirty="0"/>
              <a:t>positive becomes negative; and </a:t>
            </a:r>
            <a:r>
              <a:rPr lang="en-US" b="1" dirty="0"/>
              <a:t>negative becomes positive.</a:t>
            </a:r>
          </a:p>
          <a:p>
            <a:r>
              <a:rPr lang="en-US" dirty="0"/>
              <a:t>when programming, how can you negate a variable?</a:t>
            </a:r>
          </a:p>
          <a:p>
            <a:pPr lvl="1"/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* x </a:t>
            </a:r>
            <a:r>
              <a:rPr lang="en-US" dirty="0"/>
              <a:t>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- x</a:t>
            </a:r>
          </a:p>
          <a:p>
            <a:pPr lvl="1"/>
            <a:r>
              <a:rPr lang="en-US" dirty="0"/>
              <a:t>you don't have to write this anymore!</a:t>
            </a:r>
          </a:p>
          <a:p>
            <a:pPr lvl="1"/>
            <a:r>
              <a:rPr lang="en-US" dirty="0"/>
              <a:t>cause you can write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-x</a:t>
            </a:r>
            <a:r>
              <a:rPr lang="en-US" dirty="0"/>
              <a:t>, just like in math!</a:t>
            </a:r>
          </a:p>
          <a:p>
            <a:pPr lvl="2"/>
            <a:r>
              <a:rPr lang="en-US" dirty="0"/>
              <a:t>it's </a:t>
            </a: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neg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dst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/>
              <a:t> in MIPS</a:t>
            </a:r>
          </a:p>
          <a:p>
            <a:r>
              <a:rPr lang="en-US" dirty="0"/>
              <a:t>so to summarize: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~x</a:t>
            </a:r>
            <a:r>
              <a:rPr lang="en-US" b="1" dirty="0"/>
              <a:t> </a:t>
            </a:r>
            <a:r>
              <a:rPr lang="en-US" dirty="0"/>
              <a:t>flips the </a:t>
            </a:r>
            <a:r>
              <a:rPr lang="en-US" b="1" dirty="0"/>
              <a:t>bits </a:t>
            </a:r>
            <a:r>
              <a:rPr lang="en-US" dirty="0"/>
              <a:t>(0 -&gt; 1 and 1 -&gt; 0)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-x</a:t>
            </a:r>
            <a:r>
              <a:rPr lang="en-US" dirty="0"/>
              <a:t> flips the </a:t>
            </a:r>
            <a:r>
              <a:rPr lang="en-US" b="1" dirty="0"/>
              <a:t>sign </a:t>
            </a:r>
            <a:r>
              <a:rPr lang="en-US" dirty="0"/>
              <a:t>(</a:t>
            </a:r>
            <a:r>
              <a:rPr lang="en-US" dirty="0" err="1"/>
              <a:t>pos</a:t>
            </a:r>
            <a:r>
              <a:rPr lang="en-US" dirty="0"/>
              <a:t> -&gt; neg and neg -&gt; </a:t>
            </a:r>
            <a:r>
              <a:rPr lang="en-US" dirty="0" err="1"/>
              <a:t>pos</a:t>
            </a:r>
            <a:r>
              <a:rPr lang="en-US" dirty="0"/>
              <a:t>)</a:t>
            </a:r>
            <a:endParaRPr lang="en-US" b="1" dirty="0"/>
          </a:p>
          <a:p>
            <a:pPr lvl="2"/>
            <a:r>
              <a:rPr lang="en-US" dirty="0"/>
              <a:t>and in 2’s complement,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-x == ~x + 1</a:t>
            </a:r>
            <a:r>
              <a:rPr lang="en-US" dirty="0"/>
              <a:t>!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!x</a:t>
            </a:r>
            <a:r>
              <a:rPr lang="en-US" b="1" dirty="0"/>
              <a:t> </a:t>
            </a:r>
            <a:r>
              <a:rPr lang="en-US" dirty="0"/>
              <a:t>flips the </a:t>
            </a:r>
            <a:r>
              <a:rPr lang="en-US" b="1" dirty="0"/>
              <a:t>truth value – </a:t>
            </a:r>
            <a:r>
              <a:rPr lang="en-US" dirty="0"/>
              <a:t>a </a:t>
            </a:r>
            <a:r>
              <a:rPr lang="en-US" i="1" dirty="0"/>
              <a:t>programming language</a:t>
            </a:r>
            <a:r>
              <a:rPr lang="en-US" dirty="0"/>
              <a:t> abstraction for </a:t>
            </a:r>
            <a:r>
              <a:rPr lang="en-US" dirty="0" err="1"/>
              <a:t>booleans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integers.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49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add some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918223"/>
          </a:xfrm>
        </p:spPr>
        <p:txBody>
          <a:bodyPr/>
          <a:lstStyle/>
          <a:p>
            <a:r>
              <a:rPr lang="en-US" dirty="0"/>
              <a:t>there are two switches in a row connecting the light to the battery.</a:t>
            </a:r>
          </a:p>
          <a:p>
            <a:r>
              <a:rPr lang="en-US" b="1" dirty="0"/>
              <a:t>how do we make it light up?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66800" y="1333500"/>
            <a:ext cx="7232128" cy="1492676"/>
            <a:chOff x="1066800" y="1333500"/>
            <a:chExt cx="7232128" cy="14926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969922" y="1070123"/>
              <a:ext cx="999067" cy="1658945"/>
            </a:xfrm>
            <a:prstGeom prst="rect">
              <a:avLst/>
            </a:prstGeom>
          </p:spPr>
        </p:pic>
        <p:pic>
          <p:nvPicPr>
            <p:cNvPr id="2050" name="Picture 2" descr="mage result for switch schematic symbo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267" y="1341968"/>
              <a:ext cx="2010833" cy="71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age result for switch schematic symbo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684" y="1333500"/>
              <a:ext cx="2010833" cy="71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age result for 9v battery hi-wat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333" r="22222" b="2778"/>
            <a:stretch/>
          </p:blipFill>
          <p:spPr bwMode="auto">
            <a:xfrm rot="5400000">
              <a:off x="1482990" y="1193432"/>
              <a:ext cx="1216554" cy="2048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Elbow Connector 21"/>
            <p:cNvCxnSpPr/>
            <p:nvPr/>
          </p:nvCxnSpPr>
          <p:spPr>
            <a:xfrm rot="10800000" flipV="1">
              <a:off x="2980268" y="2123963"/>
              <a:ext cx="3970867" cy="304800"/>
            </a:xfrm>
            <a:prstGeom prst="bentConnector3">
              <a:avLst>
                <a:gd name="adj1" fmla="val 10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73672" y="3020538"/>
            <a:ext cx="7234689" cy="1437162"/>
            <a:chOff x="1073672" y="3020538"/>
            <a:chExt cx="7234689" cy="143716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>
              <a:off x="6948246" y="2716584"/>
              <a:ext cx="1056162" cy="1664069"/>
            </a:xfrm>
            <a:prstGeom prst="rect">
              <a:avLst/>
            </a:prstGeom>
          </p:spPr>
        </p:pic>
        <p:pic>
          <p:nvPicPr>
            <p:cNvPr id="30" name="Picture 4" descr="mage result for 9v battery hi-wat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333" r="22222" b="2778"/>
            <a:stretch/>
          </p:blipFill>
          <p:spPr bwMode="auto">
            <a:xfrm rot="5400000">
              <a:off x="1489862" y="2824956"/>
              <a:ext cx="1216554" cy="2048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Elbow Connector 30"/>
            <p:cNvCxnSpPr/>
            <p:nvPr/>
          </p:nvCxnSpPr>
          <p:spPr>
            <a:xfrm rot="10800000" flipV="1">
              <a:off x="2987140" y="3755487"/>
              <a:ext cx="3970867" cy="304800"/>
            </a:xfrm>
            <a:prstGeom prst="bentConnector3">
              <a:avLst>
                <a:gd name="adj1" fmla="val 10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6" descr="mage result for switch schematic symbol clos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971" y="3236684"/>
              <a:ext cx="1947602" cy="59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mage result for switch schematic symbol clos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198" y="3228739"/>
              <a:ext cx="1947602" cy="59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156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AND ("Logical product")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6983676" cy="1597349"/>
          </a:xfrm>
        </p:spPr>
        <p:txBody>
          <a:bodyPr/>
          <a:lstStyle/>
          <a:p>
            <a:r>
              <a:rPr lang="en-US" dirty="0"/>
              <a:t>AND takes </a:t>
            </a:r>
            <a:r>
              <a:rPr lang="en-US" b="1" dirty="0"/>
              <a:t>two</a:t>
            </a:r>
            <a:r>
              <a:rPr lang="en-US" dirty="0"/>
              <a:t> bits and gives you one new one.</a:t>
            </a:r>
          </a:p>
          <a:p>
            <a:r>
              <a:rPr lang="en-US" dirty="0"/>
              <a:t>it can be written a number of ways: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A&amp;B  A∧B  A⋅B  AB</a:t>
            </a:r>
          </a:p>
          <a:p>
            <a:r>
              <a:rPr lang="en-US" dirty="0"/>
              <a:t>if we use the </a:t>
            </a:r>
            <a:r>
              <a:rPr lang="en-US" b="1" dirty="0"/>
              <a:t>and</a:t>
            </a:r>
            <a:r>
              <a:rPr lang="en-US" dirty="0"/>
              <a:t> instruction (or </a:t>
            </a:r>
            <a:r>
              <a:rPr lang="en-US" b="1" dirty="0"/>
              <a:t>&amp;</a:t>
            </a:r>
            <a:r>
              <a:rPr lang="en-US" dirty="0"/>
              <a:t> in C/Java):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136076" y="571500"/>
          <a:ext cx="1855524" cy="312811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618508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618508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618508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2617894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&amp;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1600" y="3162300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24002" y="3136054"/>
            <a:ext cx="4521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2095500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354264" y="3695706"/>
            <a:ext cx="5338770" cy="820427"/>
            <a:chOff x="1354264" y="3861282"/>
            <a:chExt cx="5338770" cy="820427"/>
          </a:xfrm>
        </p:grpSpPr>
        <p:sp>
          <p:nvSpPr>
            <p:cNvPr id="13" name="Up Arrow 12"/>
            <p:cNvSpPr/>
            <p:nvPr/>
          </p:nvSpPr>
          <p:spPr>
            <a:xfrm>
              <a:off x="2057400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572658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3087916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3603174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4118432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4633690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5148948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5664203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4264" y="4281599"/>
              <a:ext cx="5338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we did several </a:t>
              </a:r>
              <a:r>
                <a:rPr lang="en-US" sz="2000" b="1" dirty="0"/>
                <a:t>independent</a:t>
              </a:r>
              <a:r>
                <a:rPr lang="en-US" sz="2000" dirty="0"/>
                <a:t> AND operations.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58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"Switching" things up ;))))))))))))))))))))))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763000" cy="489792"/>
          </a:xfrm>
        </p:spPr>
        <p:txBody>
          <a:bodyPr/>
          <a:lstStyle/>
          <a:p>
            <a:r>
              <a:rPr lang="en-US" dirty="0"/>
              <a:t>NOW how can we make it light up?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6200000">
            <a:off x="-567255" y="2281756"/>
            <a:ext cx="4213990" cy="1555480"/>
            <a:chOff x="1348241" y="1181100"/>
            <a:chExt cx="6119359" cy="22587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6138594" y="1660078"/>
              <a:ext cx="999067" cy="1658945"/>
            </a:xfrm>
            <a:prstGeom prst="rect">
              <a:avLst/>
            </a:prstGeom>
          </p:spPr>
        </p:pic>
        <p:pic>
          <p:nvPicPr>
            <p:cNvPr id="2050" name="Picture 2" descr="mage result for switch schematic symb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620" y="1181100"/>
              <a:ext cx="2010833" cy="71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age result for switch schematic symb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620" y="1963539"/>
              <a:ext cx="2010833" cy="71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age result for 9v battery hi-wat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333" r="22222" b="2778"/>
            <a:stretch/>
          </p:blipFill>
          <p:spPr bwMode="auto">
            <a:xfrm rot="5400000">
              <a:off x="1764431" y="1807151"/>
              <a:ext cx="1216554" cy="2048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Elbow Connector 21"/>
            <p:cNvCxnSpPr/>
            <p:nvPr/>
          </p:nvCxnSpPr>
          <p:spPr>
            <a:xfrm rot="10800000" flipV="1">
              <a:off x="3320981" y="2696291"/>
              <a:ext cx="2743195" cy="370778"/>
            </a:xfrm>
            <a:prstGeom prst="bentConnector3">
              <a:avLst>
                <a:gd name="adj1" fmla="val -30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5400000">
              <a:off x="3064817" y="2008602"/>
              <a:ext cx="815084" cy="302762"/>
            </a:xfrm>
            <a:prstGeom prst="bentConnector3">
              <a:avLst>
                <a:gd name="adj1" fmla="val 9778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6200000" flipH="1">
              <a:off x="5291114" y="2014758"/>
              <a:ext cx="757202" cy="27788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6200000">
            <a:off x="3475331" y="2293849"/>
            <a:ext cx="4210126" cy="1527429"/>
            <a:chOff x="427691" y="3022333"/>
            <a:chExt cx="5426976" cy="196890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 flipH="1">
              <a:off x="4596766" y="3408356"/>
              <a:ext cx="976790" cy="1539012"/>
            </a:xfrm>
            <a:prstGeom prst="rect">
              <a:avLst/>
            </a:prstGeom>
          </p:spPr>
        </p:pic>
        <p:pic>
          <p:nvPicPr>
            <p:cNvPr id="38" name="Picture 2" descr="mage result for switch schematic symb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310" y="3022333"/>
              <a:ext cx="1752763" cy="62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mage result for 9v battery hi-wat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333" r="22222" b="2778"/>
            <a:stretch/>
          </p:blipFill>
          <p:spPr bwMode="auto">
            <a:xfrm rot="5400000">
              <a:off x="790467" y="3568037"/>
              <a:ext cx="1060421" cy="178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Elbow Connector 40"/>
            <p:cNvCxnSpPr/>
            <p:nvPr/>
          </p:nvCxnSpPr>
          <p:spPr>
            <a:xfrm rot="10800000" flipV="1">
              <a:off x="2147249" y="4343064"/>
              <a:ext cx="2391133" cy="323192"/>
            </a:xfrm>
            <a:prstGeom prst="bentConnector3">
              <a:avLst>
                <a:gd name="adj1" fmla="val -30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1923962" y="3743633"/>
              <a:ext cx="710476" cy="263906"/>
            </a:xfrm>
            <a:prstGeom prst="bentConnector3">
              <a:avLst>
                <a:gd name="adj1" fmla="val 9778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6200000" flipH="1">
              <a:off x="3864535" y="3748999"/>
              <a:ext cx="660023" cy="242217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6" descr="mage result for switch schematic symbol clo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337" y="3916086"/>
              <a:ext cx="1685845" cy="51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 rot="16200000">
            <a:off x="1487923" y="2363258"/>
            <a:ext cx="4158314" cy="1336799"/>
            <a:chOff x="6019800" y="3173041"/>
            <a:chExt cx="5426976" cy="174464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 flipH="1">
              <a:off x="10188875" y="3334806"/>
              <a:ext cx="976790" cy="1539012"/>
            </a:xfrm>
            <a:prstGeom prst="rect">
              <a:avLst/>
            </a:prstGeom>
          </p:spPr>
        </p:pic>
        <p:pic>
          <p:nvPicPr>
            <p:cNvPr id="55" name="Picture 2" descr="mage result for switch schematic symb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055" y="3630724"/>
              <a:ext cx="1752763" cy="62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mage result for 9v battery hi-wat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333" r="22222" b="2778"/>
            <a:stretch/>
          </p:blipFill>
          <p:spPr bwMode="auto">
            <a:xfrm rot="5400000">
              <a:off x="6382576" y="3494487"/>
              <a:ext cx="1060421" cy="178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Elbow Connector 56"/>
            <p:cNvCxnSpPr/>
            <p:nvPr/>
          </p:nvCxnSpPr>
          <p:spPr>
            <a:xfrm rot="10800000" flipV="1">
              <a:off x="7739358" y="4269514"/>
              <a:ext cx="2391133" cy="323192"/>
            </a:xfrm>
            <a:prstGeom prst="bentConnector3">
              <a:avLst>
                <a:gd name="adj1" fmla="val -30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5400000">
              <a:off x="7516071" y="3670083"/>
              <a:ext cx="710476" cy="263906"/>
            </a:xfrm>
            <a:prstGeom prst="bentConnector3">
              <a:avLst>
                <a:gd name="adj1" fmla="val 9778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 rot="16200000" flipH="1">
              <a:off x="9456644" y="3675449"/>
              <a:ext cx="660023" cy="242217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6" descr="mage result for switch schematic symbol clo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262" y="3173041"/>
              <a:ext cx="1685845" cy="51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925309" y="952500"/>
            <a:ext cx="1360122" cy="4210126"/>
            <a:chOff x="6185252" y="1035964"/>
            <a:chExt cx="1360122" cy="421012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535493" y="1035964"/>
              <a:ext cx="757771" cy="1193931"/>
            </a:xfrm>
            <a:prstGeom prst="rect">
              <a:avLst/>
            </a:prstGeom>
          </p:spPr>
        </p:pic>
        <p:pic>
          <p:nvPicPr>
            <p:cNvPr id="64" name="Picture 4" descr="mage result for 9v battery hi-wat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333" r="22222" b="2778"/>
            <a:stretch/>
          </p:blipFill>
          <p:spPr bwMode="auto">
            <a:xfrm>
              <a:off x="6722724" y="3860572"/>
              <a:ext cx="822650" cy="1385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Elbow Connector 64"/>
            <p:cNvCxnSpPr/>
            <p:nvPr/>
          </p:nvCxnSpPr>
          <p:spPr>
            <a:xfrm rot="5400000" flipV="1">
              <a:off x="6240407" y="2859239"/>
              <a:ext cx="1854987" cy="250725"/>
            </a:xfrm>
            <a:prstGeom prst="bentConnector3">
              <a:avLst>
                <a:gd name="adj1" fmla="val -30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/>
            <p:nvPr/>
          </p:nvCxnSpPr>
          <p:spPr>
            <a:xfrm>
              <a:off x="6404294" y="3707365"/>
              <a:ext cx="551171" cy="204732"/>
            </a:xfrm>
            <a:prstGeom prst="bentConnector3">
              <a:avLst>
                <a:gd name="adj1" fmla="val 9778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 rot="10800000" flipH="1">
              <a:off x="6419614" y="2229895"/>
              <a:ext cx="512031" cy="187907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" descr="mage result for switch schematic symbol clo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58786" y="2849567"/>
              <a:ext cx="1307841" cy="40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mage result for switch schematic symbol clo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32739" y="2849567"/>
              <a:ext cx="1307841" cy="40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834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OR ("Logical sum")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6983676" cy="1597349"/>
          </a:xfrm>
        </p:spPr>
        <p:txBody>
          <a:bodyPr>
            <a:normAutofit/>
          </a:bodyPr>
          <a:lstStyle/>
          <a:p>
            <a:r>
              <a:rPr lang="en-US" dirty="0"/>
              <a:t>we might say </a:t>
            </a:r>
            <a:r>
              <a:rPr lang="en-US" b="1" dirty="0"/>
              <a:t>"and/or" </a:t>
            </a:r>
            <a:r>
              <a:rPr lang="en-US" dirty="0"/>
              <a:t>in English.</a:t>
            </a:r>
          </a:p>
          <a:p>
            <a:r>
              <a:rPr lang="en-US" dirty="0"/>
              <a:t>it can be written a number of ways:</a:t>
            </a:r>
          </a:p>
          <a:p>
            <a:pPr lvl="1"/>
            <a:r>
              <a:rPr lang="mr-IN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A|B  A∨B  A+B</a:t>
            </a:r>
          </a:p>
          <a:p>
            <a:r>
              <a:rPr lang="en-US" dirty="0"/>
              <a:t>if we use the </a:t>
            </a:r>
            <a:r>
              <a:rPr lang="en-US" b="1" dirty="0"/>
              <a:t>or </a:t>
            </a:r>
            <a:r>
              <a:rPr lang="en-US" dirty="0"/>
              <a:t>instruction (or </a:t>
            </a:r>
            <a:r>
              <a:rPr lang="en-US" b="1" dirty="0"/>
              <a:t>|</a:t>
            </a:r>
            <a:r>
              <a:rPr lang="en-US" dirty="0"/>
              <a:t> in C/Java):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136076" y="571500"/>
          <a:ext cx="1855524" cy="312811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618508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618508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618508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2617894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|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1600" y="3162300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24002" y="3136054"/>
            <a:ext cx="4521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2095500"/>
          <a:ext cx="4673601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378274" y="3695706"/>
            <a:ext cx="5149616" cy="820427"/>
            <a:chOff x="1378274" y="3861282"/>
            <a:chExt cx="5149616" cy="820427"/>
          </a:xfrm>
        </p:grpSpPr>
        <p:sp>
          <p:nvSpPr>
            <p:cNvPr id="13" name="Up Arrow 12"/>
            <p:cNvSpPr/>
            <p:nvPr/>
          </p:nvSpPr>
          <p:spPr>
            <a:xfrm>
              <a:off x="2057400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572658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3087916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3603174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4118432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4633690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5148948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5664203" y="3861282"/>
              <a:ext cx="228600" cy="38306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8274" y="4281599"/>
              <a:ext cx="5149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we did several </a:t>
              </a:r>
              <a:r>
                <a:rPr lang="en-US" sz="2000" b="1" dirty="0"/>
                <a:t>independent</a:t>
              </a:r>
              <a:r>
                <a:rPr lang="en-US" sz="2000" dirty="0"/>
                <a:t> OR operations.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66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437-A546-334A-8745-2CF8EB97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C57F-9624-6F41-9FA6-628A7EE3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overflow is </a:t>
            </a:r>
            <a:r>
              <a:rPr lang="en-US" b="1" dirty="0"/>
              <a:t>bad. </a:t>
            </a:r>
          </a:p>
          <a:p>
            <a:pPr lvl="1"/>
            <a:r>
              <a:rPr lang="en-US" dirty="0"/>
              <a:t>it means we've passed the limits of what our computer can do.</a:t>
            </a:r>
          </a:p>
          <a:p>
            <a:r>
              <a:rPr lang="en-US" dirty="0"/>
              <a:t>so, once we've </a:t>
            </a:r>
            <a:r>
              <a:rPr lang="en-US" i="1" dirty="0"/>
              <a:t>detected</a:t>
            </a:r>
            <a:r>
              <a:rPr lang="en-US" dirty="0"/>
              <a:t> an overflow, we have </a:t>
            </a:r>
            <a:r>
              <a:rPr lang="en-US" b="1" dirty="0"/>
              <a:t>three options: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store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ignore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fall on the </a:t>
            </a:r>
            <a:r>
              <a:rPr lang="en-US" sz="3600" b="1" dirty="0">
                <a:solidFill>
                  <a:srgbClr val="FF0000"/>
                </a:solidFill>
              </a:rPr>
              <a:t>floor </a:t>
            </a:r>
            <a:r>
              <a:rPr lang="en-US" sz="1800" dirty="0">
                <a:solidFill>
                  <a:srgbClr val="FF0000"/>
                </a:solidFill>
              </a:rPr>
              <a:t>(crash)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24FE0-3C1D-2747-B327-775C8ACD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6CEF8-65FB-A142-87C6-F3E040F5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49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437-A546-334A-8745-2CF8EB97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C57F-9624-6F41-9FA6-628A7EE3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65484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worst and most common way </a:t>
            </a:r>
            <a:r>
              <a:rPr lang="en-US" dirty="0"/>
              <a:t>to respond to overflow is…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24FE0-3C1D-2747-B327-775C8ACD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6CEF8-65FB-A142-87C6-F3E040F5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CA302-A2C9-D046-80C1-B4D016F0C582}"/>
              </a:ext>
            </a:extLst>
          </p:cNvPr>
          <p:cNvSpPr txBox="1"/>
          <p:nvPr/>
        </p:nvSpPr>
        <p:spPr>
          <a:xfrm rot="586449">
            <a:off x="398109" y="899957"/>
            <a:ext cx="8921032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sunset" dir="t">
                <a:rot lat="0" lon="0" rev="5400000"/>
              </a:lightRig>
            </a:scene3d>
            <a:sp3d extrusionH="196850" contourW="12700" prstMaterial="metal"/>
          </a:bodyPr>
          <a:lstStyle/>
          <a:p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IGNORE IT!!!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B9B3-636A-F747-86E0-0BB4D4E278DB}"/>
              </a:ext>
            </a:extLst>
          </p:cNvPr>
          <p:cNvSpPr txBox="1"/>
          <p:nvPr/>
        </p:nvSpPr>
        <p:spPr>
          <a:xfrm>
            <a:off x="2702377" y="2719566"/>
            <a:ext cx="5886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just keep going! pretend everything is fine!</a:t>
            </a:r>
            <a:endParaRPr lang="en-US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BF67B-3497-B141-9666-B5B679857983}"/>
              </a:ext>
            </a:extLst>
          </p:cNvPr>
          <p:cNvSpPr txBox="1"/>
          <p:nvPr/>
        </p:nvSpPr>
        <p:spPr>
          <a:xfrm>
            <a:off x="5142490" y="3251848"/>
            <a:ext cx="264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but it's </a:t>
            </a:r>
            <a:r>
              <a:rPr lang="en-US" sz="2200" b="1" i="1" dirty="0">
                <a:solidFill>
                  <a:srgbClr val="FF0000"/>
                </a:solidFill>
              </a:rPr>
              <a:t>NOT</a:t>
            </a:r>
            <a:r>
              <a:rPr lang="en-US" sz="2200" i="1" dirty="0">
                <a:solidFill>
                  <a:srgbClr val="FF0000"/>
                </a:solidFill>
              </a:rPr>
              <a:t> fine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85680-C9D9-5C48-AC1C-FFB8F9F37BA0}"/>
              </a:ext>
            </a:extLst>
          </p:cNvPr>
          <p:cNvSpPr txBox="1"/>
          <p:nvPr/>
        </p:nvSpPr>
        <p:spPr>
          <a:xfrm>
            <a:off x="164960" y="427804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it's frustrating that this is the default in many popular languages… which is why we </a:t>
            </a:r>
            <a:r>
              <a:rPr lang="en-US" sz="2200" i="1" dirty="0"/>
              <a:t>have</a:t>
            </a:r>
            <a:r>
              <a:rPr lang="en-US" sz="2200" dirty="0"/>
              <a:t> </a:t>
            </a:r>
            <a:r>
              <a:rPr lang="en-US" sz="2200" b="1" dirty="0" err="1"/>
              <a:t>addu</a:t>
            </a:r>
            <a:r>
              <a:rPr lang="en-US" sz="2200" b="1" dirty="0"/>
              <a:t>/</a:t>
            </a:r>
            <a:r>
              <a:rPr lang="en-US" sz="2200" b="1" dirty="0" err="1"/>
              <a:t>subu</a:t>
            </a:r>
            <a:r>
              <a:rPr lang="en-US" sz="2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40A38-B1EB-6E48-8DDC-78F3BACF0D0A}"/>
              </a:ext>
            </a:extLst>
          </p:cNvPr>
          <p:cNvSpPr txBox="1"/>
          <p:nvPr/>
        </p:nvSpPr>
        <p:spPr>
          <a:xfrm>
            <a:off x="3930161" y="37719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what MIPS </a:t>
            </a:r>
            <a:r>
              <a:rPr lang="en-US" sz="2200" b="1" dirty="0" err="1"/>
              <a:t>addu</a:t>
            </a:r>
            <a:r>
              <a:rPr lang="en-US" sz="2200" b="1" dirty="0"/>
              <a:t>/</a:t>
            </a:r>
            <a:r>
              <a:rPr lang="en-US" sz="2200" b="1" dirty="0" err="1"/>
              <a:t>subu</a:t>
            </a:r>
            <a:r>
              <a:rPr lang="en-US" sz="2200" b="1" dirty="0"/>
              <a:t> </a:t>
            </a:r>
            <a:r>
              <a:rPr lang="en-US" sz="2200" dirty="0"/>
              <a:t>do.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0958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door, fall on the floor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better* response is to </a:t>
            </a:r>
            <a:r>
              <a:rPr lang="en-US" b="1" dirty="0"/>
              <a:t>crash. </a:t>
            </a:r>
            <a:r>
              <a:rPr lang="en-US" sz="1400" dirty="0"/>
              <a:t>(fall on the </a:t>
            </a:r>
            <a:r>
              <a:rPr lang="en-US" sz="1400" b="1" dirty="0"/>
              <a:t>floor</a:t>
            </a:r>
            <a:r>
              <a:rPr lang="en-US" sz="1400" dirty="0"/>
              <a:t> and cry.)</a:t>
            </a:r>
            <a:endParaRPr lang="en-US" i="1" dirty="0"/>
          </a:p>
          <a:p>
            <a:pPr lvl="1"/>
            <a:r>
              <a:rPr lang="en-US" dirty="0"/>
              <a:t>in MIPS, the </a:t>
            </a:r>
            <a:r>
              <a:rPr lang="en-US" b="1" dirty="0"/>
              <a:t>add </a:t>
            </a:r>
            <a:r>
              <a:rPr lang="en-US" dirty="0"/>
              <a:t>and</a:t>
            </a:r>
            <a:r>
              <a:rPr lang="en-US" b="1" dirty="0"/>
              <a:t> sub </a:t>
            </a:r>
            <a:r>
              <a:rPr lang="en-US" dirty="0"/>
              <a:t>instructions crash… on </a:t>
            </a:r>
            <a:r>
              <a:rPr lang="en-US" i="1" dirty="0"/>
              <a:t>signed</a:t>
            </a:r>
            <a:r>
              <a:rPr lang="en-US" dirty="0"/>
              <a:t> overflow.</a:t>
            </a:r>
          </a:p>
          <a:p>
            <a:pPr lvl="1"/>
            <a:r>
              <a:rPr lang="en-US" dirty="0"/>
              <a:t>(there are no MIPS instructions that crash on </a:t>
            </a:r>
            <a:r>
              <a:rPr lang="en-US" i="1" dirty="0"/>
              <a:t>unsigned</a:t>
            </a:r>
            <a:r>
              <a:rPr lang="en-US" dirty="0"/>
              <a:t> overflow.)</a:t>
            </a:r>
          </a:p>
          <a:p>
            <a:r>
              <a:rPr lang="en-US" dirty="0"/>
              <a:t>this generates a </a:t>
            </a:r>
            <a:r>
              <a:rPr lang="en-US" b="1" dirty="0"/>
              <a:t>CPU Exception</a:t>
            </a:r>
            <a:r>
              <a:rPr lang="en-US" dirty="0"/>
              <a:t>, which is </a:t>
            </a:r>
            <a:r>
              <a:rPr lang="en-US" dirty="0" err="1"/>
              <a:t>kinda</a:t>
            </a:r>
            <a:r>
              <a:rPr lang="en-US" dirty="0"/>
              <a:t> like a Java exception.</a:t>
            </a:r>
          </a:p>
          <a:p>
            <a:pPr lvl="1"/>
            <a:r>
              <a:rPr lang="en-US" dirty="0"/>
              <a:t>these exceptions can be detected and handled.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30" name="Picture 6" descr="ttps://media2.giphy.com/media/Wvo6vaUsQa3Di/2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47" y="3390900"/>
            <a:ext cx="305104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16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the bit bucket is a real place after all…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many </a:t>
            </a:r>
            <a:r>
              <a:rPr lang="en-US" i="1" dirty="0">
                <a:solidFill>
                  <a:srgbClr val="FF0000"/>
                </a:solidFill>
              </a:rPr>
              <a:t>other</a:t>
            </a:r>
            <a:r>
              <a:rPr lang="en-US" dirty="0">
                <a:solidFill>
                  <a:srgbClr val="FF0000"/>
                </a:solidFill>
              </a:rPr>
              <a:t> architectures do this, but </a:t>
            </a:r>
            <a:r>
              <a:rPr lang="en-US" b="1" dirty="0">
                <a:solidFill>
                  <a:srgbClr val="FF0000"/>
                </a:solidFill>
              </a:rPr>
              <a:t>MIPS does not.</a:t>
            </a:r>
          </a:p>
          <a:p>
            <a:r>
              <a:rPr lang="en-US" dirty="0"/>
              <a:t>instead of discarding the 33</a:t>
            </a:r>
            <a:r>
              <a:rPr lang="en-US" baseline="30000" dirty="0"/>
              <a:t>rd</a:t>
            </a:r>
            <a:r>
              <a:rPr lang="en-US" dirty="0"/>
              <a:t> bit, we </a:t>
            </a:r>
            <a:r>
              <a:rPr lang="en-US" b="1" dirty="0"/>
              <a:t>save it </a:t>
            </a:r>
            <a:r>
              <a:rPr lang="en-US" dirty="0"/>
              <a:t>into a special register.</a:t>
            </a:r>
          </a:p>
          <a:p>
            <a:pPr lvl="1"/>
            <a:r>
              <a:rPr lang="en-US" dirty="0"/>
              <a:t>this is the </a:t>
            </a:r>
            <a:r>
              <a:rPr lang="en-US" b="1" dirty="0"/>
              <a:t>carry register.</a:t>
            </a:r>
            <a:r>
              <a:rPr lang="en-US" dirty="0"/>
              <a:t> it's just 1 bit.</a:t>
            </a:r>
          </a:p>
          <a:p>
            <a:r>
              <a:rPr lang="en-US" dirty="0"/>
              <a:t>this gives the most flexibility:</a:t>
            </a:r>
          </a:p>
          <a:p>
            <a:pPr lvl="1"/>
            <a:r>
              <a:rPr lang="en-US" dirty="0"/>
              <a:t>if a program wants to </a:t>
            </a:r>
            <a:r>
              <a:rPr lang="en-US" b="1" dirty="0"/>
              <a:t>ignore it,</a:t>
            </a:r>
            <a:r>
              <a:rPr lang="en-US" dirty="0"/>
              <a:t> it just… does.</a:t>
            </a:r>
          </a:p>
          <a:p>
            <a:pPr lvl="1"/>
            <a:r>
              <a:rPr lang="en-US" dirty="0"/>
              <a:t>if a program wants to </a:t>
            </a:r>
            <a:r>
              <a:rPr lang="en-US" b="1" dirty="0"/>
              <a:t>crash,</a:t>
            </a:r>
            <a:r>
              <a:rPr lang="en-US" dirty="0"/>
              <a:t> it can check that register after the operation, and crash if the carry is 1 or 0 or whatever.</a:t>
            </a:r>
          </a:p>
          <a:p>
            <a:pPr lvl="1"/>
            <a:r>
              <a:rPr lang="en-US" dirty="0"/>
              <a:t>but as a bonus, this lets us do </a:t>
            </a:r>
            <a:r>
              <a:rPr lang="en-US" b="1" dirty="0"/>
              <a:t>arbitrary precision arithmetic.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33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1CE5-3AFC-AB49-8CBF-308FF16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Arbitrary-precision arithmetic</a:t>
            </a:r>
            <a:r>
              <a:rPr lang="en-US" sz="2000" dirty="0"/>
              <a:t> (animated)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36678-EE63-A042-9BA3-934EFD54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on an </a:t>
            </a:r>
            <a:r>
              <a:rPr lang="en-US" i="1" dirty="0"/>
              <a:t>n</a:t>
            </a:r>
            <a:r>
              <a:rPr lang="en-US" dirty="0"/>
              <a:t>-bit CPU, you are </a:t>
            </a:r>
            <a:r>
              <a:rPr lang="en-US" b="1" dirty="0"/>
              <a:t>not limited to doing </a:t>
            </a:r>
            <a:r>
              <a:rPr lang="en-US" b="1" i="1" dirty="0"/>
              <a:t>n-</a:t>
            </a:r>
            <a:r>
              <a:rPr lang="en-US" b="1" dirty="0"/>
              <a:t>bit additions.</a:t>
            </a:r>
          </a:p>
          <a:p>
            <a:r>
              <a:rPr lang="en-US" dirty="0"/>
              <a:t>you can add </a:t>
            </a:r>
            <a:r>
              <a:rPr lang="en-US" i="1" dirty="0"/>
              <a:t>any</a:t>
            </a:r>
            <a:r>
              <a:rPr lang="en-US" dirty="0"/>
              <a:t> number of bits by doing </a:t>
            </a:r>
            <a:r>
              <a:rPr lang="en-US" i="1" dirty="0"/>
              <a:t>multiple n-bit additions.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68836-BD8D-484B-A426-8274BDAF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D1B7B-6C1F-8B49-92DB-0EE8188E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EC47F-861A-9044-8558-0020DF6C5D55}"/>
              </a:ext>
            </a:extLst>
          </p:cNvPr>
          <p:cNvSpPr txBox="1"/>
          <p:nvPr/>
        </p:nvSpPr>
        <p:spPr>
          <a:xfrm>
            <a:off x="5867400" y="18669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onsolas" charset="0"/>
                <a:ea typeface="Consolas" charset="0"/>
                <a:cs typeface="Consolas" charset="0"/>
              </a:rPr>
              <a:t>10101100</a:t>
            </a: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10101110</a:t>
            </a: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10101100</a:t>
            </a: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01011010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85760-8895-6C4A-A336-456C262733E8}"/>
              </a:ext>
            </a:extLst>
          </p:cNvPr>
          <p:cNvSpPr txBox="1"/>
          <p:nvPr/>
        </p:nvSpPr>
        <p:spPr>
          <a:xfrm>
            <a:off x="3860242" y="18669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onsolas" charset="0"/>
                <a:ea typeface="Consolas" charset="0"/>
                <a:cs typeface="Consolas" charset="0"/>
              </a:rPr>
              <a:t>11101101</a:t>
            </a: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11100001</a:t>
            </a:r>
          </a:p>
          <a:p>
            <a:r>
              <a:rPr lang="en-US" sz="3600" b="1" u="sng" dirty="0">
                <a:latin typeface="Consolas" charset="0"/>
                <a:ea typeface="Consolas" charset="0"/>
                <a:cs typeface="Consolas" charset="0"/>
              </a:rPr>
              <a:t>+00000100</a:t>
            </a:r>
          </a:p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00111110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8F65C-41C1-744F-AC03-0837B0598F1A}"/>
              </a:ext>
            </a:extLst>
          </p:cNvPr>
          <p:cNvSpPr txBox="1"/>
          <p:nvPr/>
        </p:nvSpPr>
        <p:spPr>
          <a:xfrm>
            <a:off x="381000" y="1281002"/>
            <a:ext cx="7071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I want to add two </a:t>
            </a:r>
            <a:r>
              <a:rPr lang="en-US" sz="2200" b="1" dirty="0"/>
              <a:t>16-bit </a:t>
            </a:r>
            <a:r>
              <a:rPr lang="en-US" sz="2200" dirty="0"/>
              <a:t>numbers on an </a:t>
            </a:r>
            <a:r>
              <a:rPr lang="en-US" sz="2200" b="1" dirty="0"/>
              <a:t>8-bit</a:t>
            </a:r>
            <a:r>
              <a:rPr lang="en-US" sz="2200" dirty="0"/>
              <a:t> CPU...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6E939-653E-9A46-81E2-E56E6130EBCD}"/>
              </a:ext>
            </a:extLst>
          </p:cNvPr>
          <p:cNvSpPr txBox="1"/>
          <p:nvPr/>
        </p:nvSpPr>
        <p:spPr>
          <a:xfrm>
            <a:off x="0" y="2583888"/>
            <a:ext cx="2059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 can do </a:t>
            </a:r>
            <a:r>
              <a:rPr lang="en-US" sz="2200" b="1" dirty="0"/>
              <a:t>two 8-bit adds, starting with the LSB.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0CB3E-FCB3-A44F-B2FB-1DCE59B6F7FF}"/>
              </a:ext>
            </a:extLst>
          </p:cNvPr>
          <p:cNvSpPr txBox="1"/>
          <p:nvPr/>
        </p:nvSpPr>
        <p:spPr>
          <a:xfrm>
            <a:off x="609600" y="4160285"/>
            <a:ext cx="482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</a:t>
            </a:r>
            <a:r>
              <a:rPr lang="en-US" sz="2200" b="1" dirty="0"/>
              <a:t>carry bit</a:t>
            </a:r>
            <a:r>
              <a:rPr lang="en-US" sz="2200" dirty="0"/>
              <a:t> from the first add is </a:t>
            </a:r>
            <a:r>
              <a:rPr lang="en-US" sz="2200" b="1" dirty="0"/>
              <a:t>carried into the second add.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DBAE0-F896-D946-B89F-F6A1801ABC42}"/>
              </a:ext>
            </a:extLst>
          </p:cNvPr>
          <p:cNvSpPr txBox="1"/>
          <p:nvPr/>
        </p:nvSpPr>
        <p:spPr>
          <a:xfrm>
            <a:off x="2872572" y="4944665"/>
            <a:ext cx="5636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I can keep chaining them together!</a:t>
            </a:r>
            <a:endParaRPr lang="en-US" sz="22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642EB4-ECF3-7C44-A701-06B1ED16AEB2}"/>
              </a:ext>
            </a:extLst>
          </p:cNvPr>
          <p:cNvGrpSpPr/>
          <p:nvPr/>
        </p:nvGrpSpPr>
        <p:grpSpPr>
          <a:xfrm>
            <a:off x="4524375" y="1743556"/>
            <a:ext cx="1752495" cy="689663"/>
            <a:chOff x="4524375" y="1743556"/>
            <a:chExt cx="1752495" cy="68966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BB79FBD-E0E4-AF46-86B4-01ED78F1A3FB}"/>
                </a:ext>
              </a:extLst>
            </p:cNvPr>
            <p:cNvSpPr/>
            <p:nvPr/>
          </p:nvSpPr>
          <p:spPr>
            <a:xfrm>
              <a:off x="5893358" y="1960946"/>
              <a:ext cx="383512" cy="472273"/>
            </a:xfrm>
            <a:prstGeom prst="roundRect">
              <a:avLst>
                <a:gd name="adj" fmla="val 3550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-Turn Arrow 12">
              <a:extLst>
                <a:ext uri="{FF2B5EF4-FFF2-40B4-BE49-F238E27FC236}">
                  <a16:creationId xmlns:a16="http://schemas.microsoft.com/office/drawing/2014/main" id="{3CAF146C-3F8D-0140-ACAF-6F602F3A2C0A}"/>
                </a:ext>
              </a:extLst>
            </p:cNvPr>
            <p:cNvSpPr/>
            <p:nvPr/>
          </p:nvSpPr>
          <p:spPr>
            <a:xfrm flipH="1">
              <a:off x="4524375" y="1743556"/>
              <a:ext cx="1560739" cy="217390"/>
            </a:xfrm>
            <a:prstGeom prst="uturnArrow">
              <a:avLst>
                <a:gd name="adj1" fmla="val 13445"/>
                <a:gd name="adj2" fmla="val 25000"/>
                <a:gd name="adj3" fmla="val 29623"/>
                <a:gd name="adj4" fmla="val 37908"/>
                <a:gd name="adj5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472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6805 -1.11111E-6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57BA-0740-AF7F-3AEE-15896E0B9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Detecting overflow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5882C-FF46-F5F9-CC70-419E5961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4AB3-95EB-ABE7-A9B2-47B24C86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84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28170</TotalTime>
  <Words>3098</Words>
  <Application>Microsoft Macintosh PowerPoint</Application>
  <PresentationFormat>On-screen Show (16:10)</PresentationFormat>
  <Paragraphs>609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Overflow, Multiplexers, and Bitwise Operations</vt:lpstr>
      <vt:lpstr>Class announcements</vt:lpstr>
      <vt:lpstr>So you’ve got an overflow. Now what?</vt:lpstr>
      <vt:lpstr>Responding to Overflow</vt:lpstr>
      <vt:lpstr>Facepalm</vt:lpstr>
      <vt:lpstr>Open the door, fall on the floor</vt:lpstr>
      <vt:lpstr>Maybe the bit bucket is a real place after all…</vt:lpstr>
      <vt:lpstr>Arbitrary-precision arithmetic (animated)</vt:lpstr>
      <vt:lpstr>Detecting overflow</vt:lpstr>
      <vt:lpstr>Detecting overflow: unsigned addition</vt:lpstr>
      <vt:lpstr>Detecting overflow: signed addition</vt:lpstr>
      <vt:lpstr>Detecting overflow: signed subtraction</vt:lpstr>
      <vt:lpstr>Detecting overflow: unsigned subtraction</vt:lpstr>
      <vt:lpstr>“Summing” it all up (ha ha ha ha ha oh god I’m sorry)</vt:lpstr>
      <vt:lpstr>Detecting overflow in hardware</vt:lpstr>
      <vt:lpstr>Detecting unsigned overflow in hardware</vt:lpstr>
      <vt:lpstr>Detecting signed overflow in hardware</vt:lpstr>
      <vt:lpstr>Making decisions in hardware</vt:lpstr>
      <vt:lpstr>How you're used to doing it</vt:lpstr>
      <vt:lpstr>How hardware does it</vt:lpstr>
      <vt:lpstr>Multiplexers</vt:lpstr>
      <vt:lpstr>Implementing this if-else</vt:lpstr>
      <vt:lpstr>Big muxes</vt:lpstr>
      <vt:lpstr>Warning: demultipliexers considered pointless</vt:lpstr>
      <vt:lpstr>Bitwise Operations</vt:lpstr>
      <vt:lpstr>What are "bitwise" operations?</vt:lpstr>
      <vt:lpstr>The NOT operation</vt:lpstr>
      <vt:lpstr>Wait, what? Two kinds of NOT?</vt:lpstr>
      <vt:lpstr>"Bitwise" NOT (or "bitwise complement")</vt:lpstr>
      <vt:lpstr>Negation is also an operation</vt:lpstr>
      <vt:lpstr>Let's add some switches</vt:lpstr>
      <vt:lpstr>Bitwise AND ("Logical product")</vt:lpstr>
      <vt:lpstr>"Switching" things up ;))))))))))))))))))))))</vt:lpstr>
      <vt:lpstr>Bitwise OR ("Logical sum")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459</cp:revision>
  <cp:lastPrinted>2017-09-07T03:08:04Z</cp:lastPrinted>
  <dcterms:created xsi:type="dcterms:W3CDTF">2017-08-16T23:52:35Z</dcterms:created>
  <dcterms:modified xsi:type="dcterms:W3CDTF">2024-10-23T01:07:23Z</dcterms:modified>
</cp:coreProperties>
</file>